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9" r:id="rId13"/>
    <p:sldId id="268" r:id="rId14"/>
    <p:sldId id="270" r:id="rId15"/>
    <p:sldId id="271" r:id="rId16"/>
    <p:sldId id="273" r:id="rId17"/>
    <p:sldId id="272" r:id="rId18"/>
    <p:sldId id="274" r:id="rId19"/>
    <p:sldId id="281" r:id="rId20"/>
    <p:sldId id="275" r:id="rId21"/>
    <p:sldId id="276" r:id="rId22"/>
    <p:sldId id="278" r:id="rId23"/>
    <p:sldId id="277" r:id="rId24"/>
    <p:sldId id="279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2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6052" autoAdjust="0"/>
    <p:restoredTop sz="94660"/>
  </p:normalViewPr>
  <p:slideViewPr>
    <p:cSldViewPr snapToObjects="1">
      <p:cViewPr varScale="1">
        <p:scale>
          <a:sx n="84" d="100"/>
          <a:sy n="84" d="100"/>
        </p:scale>
        <p:origin x="-10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7" Type="http://schemas.openxmlformats.org/officeDocument/2006/relationships/slide" Target="slides/slide6.xml"/><Relationship Id="rId3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presProps" Target="presProp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E085B-4498-9B4B-B640-FC32F13E6E75}" type="datetimeFigureOut">
              <a:rPr lang="en-US" smtClean="0"/>
              <a:t>1/18/10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44261-AD1C-974E-9E55-76680F125B3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44261-AD1C-974E-9E55-76680F125B3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to understand</a:t>
            </a:r>
            <a:r>
              <a:rPr lang="en-US" baseline="0" dirty="0" smtClean="0"/>
              <a:t> this: </a:t>
            </a:r>
            <a:r>
              <a:rPr lang="en-US" baseline="0" dirty="0" err="1" smtClean="0"/>
              <a:t>quasiparticle</a:t>
            </a:r>
            <a:r>
              <a:rPr lang="en-US" baseline="0" dirty="0" smtClean="0"/>
              <a:t> creation by microwaves controls optimum readout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AD9D6E-DF76-6C45-A4B3-6DE55D3891E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01801-E847-F340-8BDF-4DFFF6BFD379}" type="datetimeFigureOut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04193-0D3E-2D42-AC86-0BB802FA5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df"/><Relationship Id="rId3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df"/><Relationship Id="rId7" Type="http://schemas.openxmlformats.org/officeDocument/2006/relationships/image" Target="../media/image10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df"/><Relationship Id="rId8" Type="http://schemas.openxmlformats.org/officeDocument/2006/relationships/image" Target="../media/image11.pdf"/><Relationship Id="rId13" Type="http://schemas.openxmlformats.org/officeDocument/2006/relationships/image" Target="../media/image16.png"/><Relationship Id="rId10" Type="http://schemas.openxmlformats.org/officeDocument/2006/relationships/image" Target="../media/image13.pdf"/><Relationship Id="rId5" Type="http://schemas.openxmlformats.org/officeDocument/2006/relationships/image" Target="../media/image8.png"/><Relationship Id="rId12" Type="http://schemas.openxmlformats.org/officeDocument/2006/relationships/image" Target="../media/image15.pdf"/><Relationship Id="rId2" Type="http://schemas.openxmlformats.org/officeDocument/2006/relationships/image" Target="../media/image5.pdf"/><Relationship Id="rId9" Type="http://schemas.openxmlformats.org/officeDocument/2006/relationships/image" Target="../media/image12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df"/><Relationship Id="rId3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df"/><Relationship Id="rId4" Type="http://schemas.openxmlformats.org/officeDocument/2006/relationships/image" Target="../media/image27.pdf"/><Relationship Id="rId5" Type="http://schemas.openxmlformats.org/officeDocument/2006/relationships/image" Target="../media/image28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df"/><Relationship Id="rId9" Type="http://schemas.openxmlformats.org/officeDocument/2006/relationships/image" Target="../media/image32.png"/><Relationship Id="rId3" Type="http://schemas.openxmlformats.org/officeDocument/2006/relationships/image" Target="../media/image26.png"/><Relationship Id="rId6" Type="http://schemas.openxmlformats.org/officeDocument/2006/relationships/image" Target="../media/image29.pd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pdf"/><Relationship Id="rId5" Type="http://schemas.openxmlformats.org/officeDocument/2006/relationships/image" Target="../media/image36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df"/><Relationship Id="rId3" Type="http://schemas.openxmlformats.org/officeDocument/2006/relationships/image" Target="../media/image34.png"/><Relationship Id="rId6" Type="http://schemas.openxmlformats.org/officeDocument/2006/relationships/image" Target="../media/image37.pd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4" Type="http://schemas.openxmlformats.org/officeDocument/2006/relationships/image" Target="../media/image50.png"/><Relationship Id="rId4" Type="http://schemas.openxmlformats.org/officeDocument/2006/relationships/image" Target="../media/image40.png"/><Relationship Id="rId7" Type="http://schemas.openxmlformats.org/officeDocument/2006/relationships/image" Target="../media/image43.pdf"/><Relationship Id="rId11" Type="http://schemas.openxmlformats.org/officeDocument/2006/relationships/image" Target="../media/image47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8" Type="http://schemas.openxmlformats.org/officeDocument/2006/relationships/image" Target="../media/image44.png"/><Relationship Id="rId13" Type="http://schemas.openxmlformats.org/officeDocument/2006/relationships/image" Target="../media/image49.pdf"/><Relationship Id="rId10" Type="http://schemas.openxmlformats.org/officeDocument/2006/relationships/image" Target="../media/image46.png"/><Relationship Id="rId5" Type="http://schemas.openxmlformats.org/officeDocument/2006/relationships/image" Target="../media/image41.pdf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9" Type="http://schemas.openxmlformats.org/officeDocument/2006/relationships/image" Target="../media/image45.pdf"/><Relationship Id="rId3" Type="http://schemas.openxmlformats.org/officeDocument/2006/relationships/image" Target="../media/image39.pd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df"/><Relationship Id="rId3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14" Type="http://schemas.openxmlformats.org/officeDocument/2006/relationships/image" Target="../media/image66.pdf"/><Relationship Id="rId20" Type="http://schemas.openxmlformats.org/officeDocument/2006/relationships/image" Target="../media/image72.pdf"/><Relationship Id="rId4" Type="http://schemas.openxmlformats.org/officeDocument/2006/relationships/image" Target="../media/image56.pdf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1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df"/><Relationship Id="rId16" Type="http://schemas.openxmlformats.org/officeDocument/2006/relationships/image" Target="../media/image68.pdf"/><Relationship Id="rId8" Type="http://schemas.openxmlformats.org/officeDocument/2006/relationships/image" Target="../media/image60.pdf"/><Relationship Id="rId13" Type="http://schemas.openxmlformats.org/officeDocument/2006/relationships/image" Target="../media/image65.png"/><Relationship Id="rId10" Type="http://schemas.openxmlformats.org/officeDocument/2006/relationships/image" Target="../media/image62.pdf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2" Type="http://schemas.openxmlformats.org/officeDocument/2006/relationships/image" Target="../media/image64.pdf"/><Relationship Id="rId17" Type="http://schemas.openxmlformats.org/officeDocument/2006/relationships/image" Target="../media/image69.png"/><Relationship Id="rId19" Type="http://schemas.openxmlformats.org/officeDocument/2006/relationships/image" Target="../media/image71.png"/><Relationship Id="rId2" Type="http://schemas.openxmlformats.org/officeDocument/2006/relationships/image" Target="../media/image54.pdf"/><Relationship Id="rId9" Type="http://schemas.openxmlformats.org/officeDocument/2006/relationships/image" Target="../media/image61.png"/><Relationship Id="rId3" Type="http://schemas.openxmlformats.org/officeDocument/2006/relationships/image" Target="../media/image55.png"/><Relationship Id="rId18" Type="http://schemas.openxmlformats.org/officeDocument/2006/relationships/image" Target="../media/image70.pdf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96.pdf"/><Relationship Id="rId25" Type="http://schemas.openxmlformats.org/officeDocument/2006/relationships/image" Target="../media/image97.png"/><Relationship Id="rId8" Type="http://schemas.openxmlformats.org/officeDocument/2006/relationships/image" Target="../media/image80.pdf"/><Relationship Id="rId13" Type="http://schemas.openxmlformats.org/officeDocument/2006/relationships/image" Target="../media/image85.png"/><Relationship Id="rId10" Type="http://schemas.openxmlformats.org/officeDocument/2006/relationships/image" Target="../media/image82.pdf"/><Relationship Id="rId12" Type="http://schemas.openxmlformats.org/officeDocument/2006/relationships/image" Target="../media/image84.pdf"/><Relationship Id="rId17" Type="http://schemas.openxmlformats.org/officeDocument/2006/relationships/image" Target="../media/image89.png"/><Relationship Id="rId9" Type="http://schemas.openxmlformats.org/officeDocument/2006/relationships/image" Target="../media/image81.png"/><Relationship Id="rId18" Type="http://schemas.openxmlformats.org/officeDocument/2006/relationships/image" Target="../media/image90.pdf"/><Relationship Id="rId3" Type="http://schemas.openxmlformats.org/officeDocument/2006/relationships/image" Target="../media/image75.png"/><Relationship Id="rId14" Type="http://schemas.openxmlformats.org/officeDocument/2006/relationships/image" Target="../media/image86.pdf"/><Relationship Id="rId23" Type="http://schemas.openxmlformats.org/officeDocument/2006/relationships/image" Target="../media/image95.png"/><Relationship Id="rId4" Type="http://schemas.openxmlformats.org/officeDocument/2006/relationships/image" Target="../media/image76.pdf"/><Relationship Id="rId11" Type="http://schemas.openxmlformats.org/officeDocument/2006/relationships/image" Target="../media/image83.png"/><Relationship Id="rId6" Type="http://schemas.openxmlformats.org/officeDocument/2006/relationships/image" Target="../media/image78.pdf"/><Relationship Id="rId16" Type="http://schemas.openxmlformats.org/officeDocument/2006/relationships/image" Target="../media/image88.pdf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9" Type="http://schemas.openxmlformats.org/officeDocument/2006/relationships/image" Target="../media/image91.png"/><Relationship Id="rId20" Type="http://schemas.openxmlformats.org/officeDocument/2006/relationships/image" Target="../media/image92.pdf"/><Relationship Id="rId22" Type="http://schemas.openxmlformats.org/officeDocument/2006/relationships/image" Target="../media/image94.pdf"/><Relationship Id="rId21" Type="http://schemas.openxmlformats.org/officeDocument/2006/relationships/image" Target="../media/image93.png"/><Relationship Id="rId2" Type="http://schemas.openxmlformats.org/officeDocument/2006/relationships/image" Target="../media/image74.pdf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0.pdf"/><Relationship Id="rId5" Type="http://schemas.openxmlformats.org/officeDocument/2006/relationships/image" Target="../media/image101.png"/><Relationship Id="rId7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pdf"/><Relationship Id="rId3" Type="http://schemas.openxmlformats.org/officeDocument/2006/relationships/image" Target="../media/image99.png"/><Relationship Id="rId6" Type="http://schemas.openxmlformats.org/officeDocument/2006/relationships/image" Target="../media/image102.pd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df"/><Relationship Id="rId3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9.png"/><Relationship Id="rId4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6.pdf"/><Relationship Id="rId5" Type="http://schemas.openxmlformats.org/officeDocument/2006/relationships/image" Target="../media/image108.pd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2.pdf"/><Relationship Id="rId5" Type="http://schemas.openxmlformats.org/officeDocument/2006/relationships/image" Target="../media/image113.png"/><Relationship Id="rId7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df"/><Relationship Id="rId3" Type="http://schemas.openxmlformats.org/officeDocument/2006/relationships/image" Target="../media/image111.png"/><Relationship Id="rId6" Type="http://schemas.openxmlformats.org/officeDocument/2006/relationships/image" Target="../media/image114.pd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8.pdf"/><Relationship Id="rId5" Type="http://schemas.openxmlformats.org/officeDocument/2006/relationships/image" Target="../media/image119.png"/><Relationship Id="rId7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df"/><Relationship Id="rId3" Type="http://schemas.openxmlformats.org/officeDocument/2006/relationships/image" Target="../media/image117.png"/><Relationship Id="rId6" Type="http://schemas.openxmlformats.org/officeDocument/2006/relationships/image" Target="../media/image120.pd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df"/><Relationship Id="rId3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df"/><Relationship Id="rId3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8.pdf"/><Relationship Id="rId5" Type="http://schemas.openxmlformats.org/officeDocument/2006/relationships/image" Target="../media/image129.png"/><Relationship Id="rId7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df"/><Relationship Id="rId3" Type="http://schemas.openxmlformats.org/officeDocument/2006/relationships/image" Target="../media/image127.png"/><Relationship Id="rId6" Type="http://schemas.openxmlformats.org/officeDocument/2006/relationships/image" Target="../media/image130.pd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df"/><Relationship Id="rId3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df"/><Relationship Id="rId3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8.pdf"/><Relationship Id="rId5" Type="http://schemas.openxmlformats.org/officeDocument/2006/relationships/image" Target="../media/image139.png"/><Relationship Id="rId7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df"/><Relationship Id="rId3" Type="http://schemas.openxmlformats.org/officeDocument/2006/relationships/image" Target="../media/image137.png"/><Relationship Id="rId6" Type="http://schemas.openxmlformats.org/officeDocument/2006/relationships/image" Target="../media/image140.pdf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4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pdf"/><Relationship Id="rId3" Type="http://schemas.openxmlformats.org/officeDocument/2006/relationships/image" Target="../media/image143.png"/><Relationship Id="rId5" Type="http://schemas.openxmlformats.org/officeDocument/2006/relationships/image" Target="../media/image1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df"/><Relationship Id="rId3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0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pdf"/><Relationship Id="rId3" Type="http://schemas.openxmlformats.org/officeDocument/2006/relationships/image" Target="../media/image149.png"/><Relationship Id="rId5" Type="http://schemas.openxmlformats.org/officeDocument/2006/relationships/image" Target="../media/image151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4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df"/><Relationship Id="rId3" Type="http://schemas.openxmlformats.org/officeDocument/2006/relationships/image" Target="../media/image153.png"/><Relationship Id="rId5" Type="http://schemas.openxmlformats.org/officeDocument/2006/relationships/image" Target="../media/image15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3" Type="http://schemas.openxmlformats.org/officeDocument/2006/relationships/image" Target="../media/image15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jpeg"/><Relationship Id="rId3" Type="http://schemas.openxmlformats.org/officeDocument/2006/relationships/image" Target="../media/image159.jpeg"/><Relationship Id="rId5" Type="http://schemas.openxmlformats.org/officeDocument/2006/relationships/image" Target="../media/image16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df"/><Relationship Id="rId3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df"/><Relationship Id="rId3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MKIDS: Progress and </a:t>
            </a:r>
            <a:r>
              <a:rPr lang="en-US" dirty="0" smtClean="0"/>
              <a:t>Prospects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Jonas Zmuidzinas</a:t>
            </a:r>
          </a:p>
          <a:p>
            <a:r>
              <a:rPr lang="en-US" dirty="0" smtClean="0"/>
              <a:t>Caltech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Caltech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Nicole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Czakon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Ran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Duan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David Moore,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Omid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Noroozian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Tasos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Vayonakis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Tom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Downes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, Matt Hollister</a:t>
            </a:r>
            <a:r>
              <a:rPr lang="en-US" dirty="0" smtClean="0"/>
              <a:t>, Larry </a:t>
            </a:r>
            <a:r>
              <a:rPr lang="en-US" dirty="0" err="1" smtClean="0"/>
              <a:t>Beirich</a:t>
            </a:r>
            <a:r>
              <a:rPr lang="en-US" dirty="0" smtClean="0"/>
              <a:t>, Sunil </a:t>
            </a:r>
            <a:r>
              <a:rPr lang="en-US" dirty="0" err="1" smtClean="0"/>
              <a:t>Golwala</a:t>
            </a:r>
            <a:r>
              <a:rPr lang="en-US" dirty="0" smtClean="0"/>
              <a:t>, Jonas Zmuidzinas</a:t>
            </a:r>
          </a:p>
          <a:p>
            <a:r>
              <a:rPr lang="en-US" dirty="0" smtClean="0"/>
              <a:t>JPL</a:t>
            </a:r>
          </a:p>
          <a:p>
            <a:pPr lvl="1"/>
            <a:r>
              <a:rPr lang="en-US" dirty="0" smtClean="0">
                <a:solidFill>
                  <a:srgbClr val="4F6228"/>
                </a:solidFill>
              </a:rPr>
              <a:t>Jack Sayers</a:t>
            </a:r>
            <a:r>
              <a:rPr lang="en-US" dirty="0" smtClean="0"/>
              <a:t>, Bruce Bumble, Peter Day, Rick Leduc, </a:t>
            </a:r>
            <a:r>
              <a:rPr lang="en-US" dirty="0" err="1" smtClean="0"/>
              <a:t>Hien</a:t>
            </a:r>
            <a:r>
              <a:rPr lang="en-US" dirty="0" smtClean="0"/>
              <a:t> Nguyen, Phil Wilson</a:t>
            </a:r>
          </a:p>
          <a:p>
            <a:r>
              <a:rPr lang="en-US" dirty="0" smtClean="0"/>
              <a:t>Colorado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James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Schlaerth</a:t>
            </a:r>
            <a:r>
              <a:rPr lang="en-US" dirty="0" smtClean="0"/>
              <a:t>, Phil Maloney, Jason Glenn</a:t>
            </a:r>
          </a:p>
          <a:p>
            <a:r>
              <a:rPr lang="en-US" dirty="0" smtClean="0"/>
              <a:t>UCSB</a:t>
            </a:r>
          </a:p>
          <a:p>
            <a:pPr lvl="1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Sean McHugh</a:t>
            </a:r>
            <a:r>
              <a:rPr lang="en-US" dirty="0" smtClean="0"/>
              <a:t>, Ben </a:t>
            </a:r>
            <a:r>
              <a:rPr lang="en-US" dirty="0" err="1" smtClean="0"/>
              <a:t>Mazin</a:t>
            </a:r>
            <a:r>
              <a:rPr lang="en-US" dirty="0" smtClean="0"/>
              <a:t> &amp; group </a:t>
            </a:r>
          </a:p>
          <a:p>
            <a:r>
              <a:rPr lang="en-US" dirty="0" smtClean="0"/>
              <a:t>NIST</a:t>
            </a:r>
          </a:p>
          <a:p>
            <a:pPr lvl="1"/>
            <a:r>
              <a:rPr lang="en-US" dirty="0" err="1" smtClean="0"/>
              <a:t>Jiansong</a:t>
            </a:r>
            <a:r>
              <a:rPr lang="en-US" dirty="0" smtClean="0"/>
              <a:t> </a:t>
            </a:r>
            <a:r>
              <a:rPr lang="en-US" dirty="0" err="1" smtClean="0"/>
              <a:t>Gao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5185" y="6096000"/>
            <a:ext cx="2349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 collaborators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1961: STJ detector proposed</a:t>
            </a:r>
            <a:endParaRPr lang="en-US" dirty="0"/>
          </a:p>
        </p:txBody>
      </p:sp>
      <p:pic>
        <p:nvPicPr>
          <p:cNvPr id="4" name="Picture 3" descr="Burstein_61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1472" y="1143000"/>
            <a:ext cx="9062528" cy="1968500"/>
          </a:xfrm>
          <a:prstGeom prst="rect">
            <a:avLst/>
          </a:prstGeom>
        </p:spPr>
      </p:pic>
      <p:pic>
        <p:nvPicPr>
          <p:cNvPr id="5" name="Picture 4" descr="Burstein_E_diagra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295400" y="3165389"/>
            <a:ext cx="6705600" cy="3692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1958: </a:t>
            </a:r>
            <a:r>
              <a:rPr lang="en-US" dirty="0" err="1" smtClean="0"/>
              <a:t>Mattis</a:t>
            </a:r>
            <a:r>
              <a:rPr lang="en-US" dirty="0" smtClean="0"/>
              <a:t> &amp; Bardeen</a:t>
            </a:r>
            <a:endParaRPr lang="en-US" dirty="0"/>
          </a:p>
        </p:txBody>
      </p:sp>
      <p:pic>
        <p:nvPicPr>
          <p:cNvPr id="4" name="Picture 3" descr="MattisBardeen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1066800"/>
            <a:ext cx="9144000" cy="1462260"/>
          </a:xfrm>
          <a:prstGeom prst="rect">
            <a:avLst/>
          </a:prstGeom>
        </p:spPr>
      </p:pic>
      <p:pic>
        <p:nvPicPr>
          <p:cNvPr id="5" name="Picture 4" descr="sigma_M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752600" y="2570611"/>
            <a:ext cx="5867400" cy="2883551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971800" y="1843260"/>
            <a:ext cx="5943600" cy="1738140"/>
            <a:chOff x="2971800" y="1843260"/>
            <a:chExt cx="5943600" cy="1738140"/>
          </a:xfrm>
        </p:grpSpPr>
        <p:sp>
          <p:nvSpPr>
            <p:cNvPr id="7" name="Line Callout 1 (No Border) 6"/>
            <p:cNvSpPr/>
            <p:nvPr/>
          </p:nvSpPr>
          <p:spPr>
            <a:xfrm>
              <a:off x="6858000" y="1843260"/>
              <a:ext cx="2057400" cy="518940"/>
            </a:xfrm>
            <a:prstGeom prst="callout1">
              <a:avLst>
                <a:gd name="adj1" fmla="val 55746"/>
                <a:gd name="adj2" fmla="val -1156"/>
                <a:gd name="adj3" fmla="val 246255"/>
                <a:gd name="adj4" fmla="val -15532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absorption</a:t>
              </a:r>
              <a:endParaRPr lang="en-US" sz="28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971800" y="3124200"/>
              <a:ext cx="6858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10000" y="2529060"/>
            <a:ext cx="5105400" cy="1052340"/>
            <a:chOff x="3810000" y="2529060"/>
            <a:chExt cx="5105400" cy="1052340"/>
          </a:xfrm>
        </p:grpSpPr>
        <p:sp>
          <p:nvSpPr>
            <p:cNvPr id="8" name="Line Callout 1 (No Border) 7"/>
            <p:cNvSpPr/>
            <p:nvPr/>
          </p:nvSpPr>
          <p:spPr>
            <a:xfrm>
              <a:off x="6858000" y="2529060"/>
              <a:ext cx="2057400" cy="518940"/>
            </a:xfrm>
            <a:prstGeom prst="callout1">
              <a:avLst>
                <a:gd name="adj1" fmla="val 55746"/>
                <a:gd name="adj2" fmla="val -1156"/>
                <a:gd name="adj3" fmla="val 118191"/>
                <a:gd name="adj4" fmla="val -101492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emission</a:t>
              </a:r>
              <a:endParaRPr lang="en-US" sz="28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3124200"/>
              <a:ext cx="9906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057400" y="5410200"/>
            <a:ext cx="4914900" cy="8255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066800" y="3657600"/>
            <a:ext cx="1676400" cy="609600"/>
            <a:chOff x="1066800" y="3657600"/>
            <a:chExt cx="1676400" cy="609600"/>
          </a:xfrm>
        </p:grpSpPr>
        <p:pic>
          <p:nvPicPr>
            <p:cNvPr id="12" name="Picture 11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1066800" y="3975100"/>
              <a:ext cx="927100" cy="292100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 flipV="1">
              <a:off x="2057400" y="3657600"/>
              <a:ext cx="685800" cy="3683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352800" y="3505200"/>
            <a:ext cx="5562600" cy="838200"/>
            <a:chOff x="3352800" y="3505200"/>
            <a:chExt cx="5562600" cy="838200"/>
          </a:xfrm>
        </p:grpSpPr>
        <p:sp>
          <p:nvSpPr>
            <p:cNvPr id="16" name="Rectangle 15"/>
            <p:cNvSpPr/>
            <p:nvPr/>
          </p:nvSpPr>
          <p:spPr>
            <a:xfrm>
              <a:off x="3352800" y="3657600"/>
              <a:ext cx="3505200" cy="6858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Line Callout 1 (No Border) 16"/>
            <p:cNvSpPr/>
            <p:nvPr/>
          </p:nvSpPr>
          <p:spPr>
            <a:xfrm>
              <a:off x="6858000" y="3505200"/>
              <a:ext cx="2057400" cy="836440"/>
            </a:xfrm>
            <a:prstGeom prst="callout1">
              <a:avLst>
                <a:gd name="adj1" fmla="val 142748"/>
                <a:gd name="adj2" fmla="val -1850"/>
                <a:gd name="adj3" fmla="val 141593"/>
                <a:gd name="adj4" fmla="val -160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Pair breaking</a:t>
              </a:r>
              <a:endParaRPr lang="en-US" sz="28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86000" y="4343400"/>
            <a:ext cx="6781800" cy="990600"/>
            <a:chOff x="2133600" y="3352800"/>
            <a:chExt cx="6781800" cy="990600"/>
          </a:xfrm>
        </p:grpSpPr>
        <p:sp>
          <p:nvSpPr>
            <p:cNvPr id="24" name="Rectangle 23"/>
            <p:cNvSpPr/>
            <p:nvPr/>
          </p:nvSpPr>
          <p:spPr>
            <a:xfrm>
              <a:off x="2133600" y="3352800"/>
              <a:ext cx="4724400" cy="9906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Line Callout 1 (No Border) 24"/>
            <p:cNvSpPr/>
            <p:nvPr/>
          </p:nvSpPr>
          <p:spPr>
            <a:xfrm>
              <a:off x="6858000" y="3505200"/>
              <a:ext cx="2057400" cy="836440"/>
            </a:xfrm>
            <a:prstGeom prst="callout1">
              <a:avLst>
                <a:gd name="adj1" fmla="val 142748"/>
                <a:gd name="adj2" fmla="val -1850"/>
                <a:gd name="adj3" fmla="val 141593"/>
                <a:gd name="adj4" fmla="val -160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Kinetic inductance</a:t>
              </a:r>
              <a:endParaRPr lang="en-US" sz="2800" dirty="0"/>
            </a:p>
          </p:txBody>
        </p:sp>
      </p:grpSp>
      <p:pic>
        <p:nvPicPr>
          <p:cNvPr id="26" name="Picture 2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304800" y="4495800"/>
            <a:ext cx="1295400" cy="698500"/>
          </a:xfrm>
          <a:prstGeom prst="rect">
            <a:avLst/>
          </a:prstGeom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3225800" y="6400800"/>
            <a:ext cx="2641600" cy="330200"/>
          </a:xfrm>
          <a:prstGeom prst="rect">
            <a:avLst/>
          </a:prstGeom>
          <a:solidFill>
            <a:srgbClr val="FFFF00"/>
          </a:solidFill>
        </p:spPr>
      </p:pic>
      <p:grpSp>
        <p:nvGrpSpPr>
          <p:cNvPr id="31" name="Group 30"/>
          <p:cNvGrpSpPr/>
          <p:nvPr/>
        </p:nvGrpSpPr>
        <p:grpSpPr>
          <a:xfrm>
            <a:off x="4800600" y="3124200"/>
            <a:ext cx="1676400" cy="1109607"/>
            <a:chOff x="4800600" y="3124200"/>
            <a:chExt cx="1676400" cy="1109607"/>
          </a:xfrm>
        </p:grpSpPr>
        <p:sp>
          <p:nvSpPr>
            <p:cNvPr id="29" name="Rectangle 28"/>
            <p:cNvSpPr/>
            <p:nvPr/>
          </p:nvSpPr>
          <p:spPr>
            <a:xfrm>
              <a:off x="4800600" y="3124200"/>
              <a:ext cx="6096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867400" y="3776607"/>
              <a:ext cx="6096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038600" y="4343400"/>
            <a:ext cx="2895601" cy="914401"/>
            <a:chOff x="4038600" y="4343400"/>
            <a:chExt cx="2895601" cy="914401"/>
          </a:xfrm>
        </p:grpSpPr>
        <p:cxnSp>
          <p:nvCxnSpPr>
            <p:cNvPr id="34" name="Straight Connector 33"/>
            <p:cNvCxnSpPr/>
            <p:nvPr/>
          </p:nvCxnSpPr>
          <p:spPr>
            <a:xfrm rot="5400000">
              <a:off x="5182394" y="4572000"/>
              <a:ext cx="456406" cy="7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0800000">
              <a:off x="4038600" y="4800600"/>
              <a:ext cx="1373188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0800000">
              <a:off x="4038602" y="5256212"/>
              <a:ext cx="2895599" cy="15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810794" y="5029200"/>
              <a:ext cx="456406" cy="7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6476603" y="4800203"/>
              <a:ext cx="914400" cy="7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>
              <a:off x="5408612" y="4343401"/>
              <a:ext cx="1524794" cy="15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1987: Kinetic Inductance Thermometers</a:t>
            </a:r>
            <a:endParaRPr lang="en-US" sz="3600" dirty="0"/>
          </a:p>
        </p:txBody>
      </p:sp>
      <p:pic>
        <p:nvPicPr>
          <p:cNvPr id="5" name="Picture 4" descr="McDonald87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76400" y="1295401"/>
            <a:ext cx="5794065" cy="1771519"/>
          </a:xfrm>
          <a:prstGeom prst="rect">
            <a:avLst/>
          </a:prstGeom>
        </p:spPr>
      </p:pic>
      <p:pic>
        <p:nvPicPr>
          <p:cNvPr id="6" name="Picture 5" descr="McDonald87_figur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981201" y="3013364"/>
            <a:ext cx="5257799" cy="3844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Bluzer</a:t>
            </a:r>
            <a:r>
              <a:rPr lang="en-US" dirty="0" smtClean="0"/>
              <a:t> 1992</a:t>
            </a:r>
            <a:endParaRPr lang="en-US" dirty="0"/>
          </a:p>
        </p:txBody>
      </p:sp>
      <p:pic>
        <p:nvPicPr>
          <p:cNvPr id="4" name="Picture 3" descr="Bluzer92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8600" y="1219200"/>
            <a:ext cx="8686800" cy="1574800"/>
          </a:xfrm>
          <a:prstGeom prst="rect">
            <a:avLst/>
          </a:prstGeom>
        </p:spPr>
      </p:pic>
      <p:pic>
        <p:nvPicPr>
          <p:cNvPr id="5" name="Picture 4" descr="Bluzer92_setu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29370" y="2794000"/>
            <a:ext cx="8686030" cy="387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Bluzer</a:t>
            </a:r>
            <a:r>
              <a:rPr lang="en-US" dirty="0" smtClean="0"/>
              <a:t> 1995</a:t>
            </a:r>
            <a:br>
              <a:rPr lang="en-US" dirty="0" smtClean="0"/>
            </a:br>
            <a:r>
              <a:rPr lang="en-US" sz="3111" dirty="0" smtClean="0"/>
              <a:t>kinetic inductance detector, T&lt;&lt;</a:t>
            </a:r>
            <a:r>
              <a:rPr lang="en-US" sz="3111" dirty="0" err="1" smtClean="0"/>
              <a:t>T</a:t>
            </a:r>
            <a:r>
              <a:rPr lang="en-US" sz="3111" baseline="-25000" dirty="0" err="1" smtClean="0"/>
              <a:t>c</a:t>
            </a:r>
            <a:endParaRPr lang="en-US" baseline="-25000" dirty="0"/>
          </a:p>
        </p:txBody>
      </p:sp>
      <p:pic>
        <p:nvPicPr>
          <p:cNvPr id="4" name="Picture 3" descr="Bluzer95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2223" y="1143000"/>
            <a:ext cx="8618171" cy="1803400"/>
          </a:xfrm>
          <a:prstGeom prst="rect">
            <a:avLst/>
          </a:prstGeom>
        </p:spPr>
      </p:pic>
      <p:pic>
        <p:nvPicPr>
          <p:cNvPr id="5" name="Picture 4" descr="Bluzer95_fig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812800" y="2971800"/>
            <a:ext cx="3302000" cy="3429000"/>
          </a:xfrm>
          <a:prstGeom prst="rect">
            <a:avLst/>
          </a:prstGeom>
        </p:spPr>
      </p:pic>
      <p:pic>
        <p:nvPicPr>
          <p:cNvPr id="6" name="Picture 5" descr="Bluzer95_fig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419600" y="2971800"/>
            <a:ext cx="4191000" cy="354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66977" y="5162490"/>
            <a:ext cx="5900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Sergeev</a:t>
            </a:r>
            <a:r>
              <a:rPr lang="en-US" sz="2000" dirty="0" smtClean="0"/>
              <a:t> </a:t>
            </a:r>
            <a:r>
              <a:rPr lang="en-US" sz="2000" dirty="0" smtClean="0"/>
              <a:t>&amp; </a:t>
            </a:r>
            <a:r>
              <a:rPr lang="en-US" sz="2000" dirty="0" err="1" smtClean="0"/>
              <a:t>Reizer</a:t>
            </a:r>
            <a:r>
              <a:rPr lang="en-US" sz="2000" dirty="0" smtClean="0"/>
              <a:t> 1996</a:t>
            </a:r>
            <a:r>
              <a:rPr lang="en-US" sz="2000" dirty="0" smtClean="0"/>
              <a:t>;</a:t>
            </a:r>
            <a:r>
              <a:rPr lang="en-US" sz="2000" dirty="0" smtClean="0"/>
              <a:t> + </a:t>
            </a:r>
            <a:r>
              <a:rPr lang="en-US" sz="2000" dirty="0" err="1" smtClean="0"/>
              <a:t>Sergeev</a:t>
            </a:r>
            <a:r>
              <a:rPr lang="en-US" sz="2000" dirty="0" smtClean="0"/>
              <a:t>, </a:t>
            </a:r>
            <a:r>
              <a:rPr lang="en-US" sz="2000" dirty="0" err="1" smtClean="0"/>
              <a:t>Mitin</a:t>
            </a:r>
            <a:r>
              <a:rPr lang="en-US" sz="2000" dirty="0" smtClean="0"/>
              <a:t> &amp; </a:t>
            </a:r>
            <a:r>
              <a:rPr lang="en-US" sz="2000" dirty="0" err="1" smtClean="0"/>
              <a:t>Karasik</a:t>
            </a:r>
            <a:r>
              <a:rPr lang="en-US" sz="2000" dirty="0" smtClean="0"/>
              <a:t> 2002 </a:t>
            </a:r>
            <a:endParaRPr lang="en-US" sz="2000" dirty="0"/>
          </a:p>
        </p:txBody>
      </p:sp>
      <p:pic>
        <p:nvPicPr>
          <p:cNvPr id="8" name="Picture 7" descr="sergeev_reizer_quot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76200" y="3659679"/>
            <a:ext cx="8991600" cy="1274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1995: Microwave dissipation readout</a:t>
            </a:r>
            <a:endParaRPr lang="en-US" dirty="0"/>
          </a:p>
        </p:txBody>
      </p:sp>
      <p:pic>
        <p:nvPicPr>
          <p:cNvPr id="4" name="Picture 3" descr="Gulian95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4893" y="1143000"/>
            <a:ext cx="8836707" cy="1898650"/>
          </a:xfrm>
          <a:prstGeom prst="rect">
            <a:avLst/>
          </a:prstGeom>
        </p:spPr>
      </p:pic>
      <p:pic>
        <p:nvPicPr>
          <p:cNvPr id="5" name="Picture 4" descr="Gulian_95_figur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105400" y="1739599"/>
            <a:ext cx="3886200" cy="49614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 descr="Gulian95_quot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28600" y="3124200"/>
            <a:ext cx="4836510" cy="1676400"/>
          </a:xfrm>
          <a:prstGeom prst="rect">
            <a:avLst/>
          </a:prstGeom>
          <a:ln w="25400" cap="flat" cmpd="sng" algn="ctr">
            <a:solidFill>
              <a:srgbClr val="558ED5"/>
            </a:solidFill>
            <a:prstDash val="solid"/>
            <a:round/>
            <a:headEnd type="none" w="med" len="med"/>
            <a:tailEnd type="none" w="med" len="med"/>
          </a:ln>
        </p:spPr>
      </p:pic>
      <p:grpSp>
        <p:nvGrpSpPr>
          <p:cNvPr id="12" name="Group 11"/>
          <p:cNvGrpSpPr/>
          <p:nvPr/>
        </p:nvGrpSpPr>
        <p:grpSpPr>
          <a:xfrm>
            <a:off x="381444" y="3810000"/>
            <a:ext cx="8457756" cy="2228910"/>
            <a:chOff x="381444" y="3810000"/>
            <a:chExt cx="8457756" cy="2228910"/>
          </a:xfrm>
        </p:grpSpPr>
        <p:sp>
          <p:nvSpPr>
            <p:cNvPr id="7" name="Oval 6"/>
            <p:cNvSpPr/>
            <p:nvPr/>
          </p:nvSpPr>
          <p:spPr>
            <a:xfrm>
              <a:off x="6858000" y="3810000"/>
              <a:ext cx="1981200" cy="12954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1444" y="5638800"/>
              <a:ext cx="43429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/>
                <a:t>Quasiparticle</a:t>
              </a:r>
              <a:r>
                <a:rPr lang="en-US" sz="2000" dirty="0" smtClean="0"/>
                <a:t> generation by microwaves</a:t>
              </a:r>
              <a:endParaRPr lang="en-US" sz="2000" dirty="0"/>
            </a:p>
          </p:txBody>
        </p:sp>
        <p:cxnSp>
          <p:nvCxnSpPr>
            <p:cNvPr id="10" name="Straight Arrow Connector 9"/>
            <p:cNvCxnSpPr>
              <a:stCxn id="8" idx="3"/>
              <a:endCxn id="7" idx="3"/>
            </p:cNvCxnSpPr>
            <p:nvPr/>
          </p:nvCxnSpPr>
          <p:spPr>
            <a:xfrm flipV="1">
              <a:off x="4724400" y="4915693"/>
              <a:ext cx="2423740" cy="92316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Cheap Physics Tricks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differential measurements</a:t>
            </a:r>
          </a:p>
          <a:p>
            <a:pPr marL="914400" lvl="1" indent="-514350"/>
            <a:r>
              <a:rPr lang="en-US" dirty="0" smtClean="0"/>
              <a:t>See McDonald, 1987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resonant circuits</a:t>
            </a:r>
          </a:p>
          <a:p>
            <a:pPr marL="914400" lvl="1" indent="-514350"/>
            <a:r>
              <a:rPr lang="en-US" dirty="0" smtClean="0"/>
              <a:t>SIS mixer tuning circuits, </a:t>
            </a:r>
            <a:r>
              <a:rPr lang="en-US" dirty="0" err="1" smtClean="0"/>
              <a:t>Schoelkopf’s</a:t>
            </a:r>
            <a:r>
              <a:rPr lang="en-US" dirty="0" smtClean="0"/>
              <a:t> RF-SET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Assume that it’s spherical</a:t>
            </a:r>
          </a:p>
          <a:p>
            <a:pPr marL="914400" lvl="1" indent="-514350"/>
            <a:r>
              <a:rPr lang="en-US" dirty="0" smtClean="0"/>
              <a:t>(but we’re not theorists…)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57200" y="1600200"/>
            <a:ext cx="5943600" cy="1219200"/>
            <a:chOff x="457200" y="1600200"/>
            <a:chExt cx="5943600" cy="12192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57200" y="1600200"/>
              <a:ext cx="5943600" cy="1219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457200" y="1601788"/>
              <a:ext cx="5943600" cy="12176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457200" y="3886200"/>
            <a:ext cx="5943600" cy="1219200"/>
            <a:chOff x="457200" y="1600200"/>
            <a:chExt cx="5943600" cy="12192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57200" y="1600200"/>
              <a:ext cx="5943600" cy="1219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457200" y="1601788"/>
              <a:ext cx="5943600" cy="12176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Oval 12"/>
          <p:cNvSpPr/>
          <p:nvPr/>
        </p:nvSpPr>
        <p:spPr>
          <a:xfrm>
            <a:off x="228600" y="2514600"/>
            <a:ext cx="4724400" cy="990600"/>
          </a:xfrm>
          <a:prstGeom prst="ellipse">
            <a:avLst/>
          </a:prstGeom>
          <a:solidFill>
            <a:srgbClr val="FFFF00">
              <a:alpha val="40000"/>
            </a:srgbClr>
          </a:solidFill>
          <a:ln>
            <a:solidFill>
              <a:srgbClr val="558E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1999: First MKID proposal</a:t>
            </a:r>
            <a:endParaRPr lang="en-US" dirty="0"/>
          </a:p>
        </p:txBody>
      </p:sp>
      <p:pic>
        <p:nvPicPr>
          <p:cNvPr id="4" name="Picture 3" descr="KIDetectorDRDF_proposa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371600" y="448236"/>
            <a:ext cx="6307282" cy="8162364"/>
          </a:xfrm>
          <a:prstGeom prst="rect">
            <a:avLst/>
          </a:prstGeom>
        </p:spPr>
      </p:pic>
      <p:pic>
        <p:nvPicPr>
          <p:cNvPr id="5" name="Picture 4" descr="KIDetectorDRDF_fig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33400" y="2358460"/>
            <a:ext cx="8001000" cy="44995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6904340" y="3276600"/>
            <a:ext cx="1536700" cy="533400"/>
          </a:xfrm>
          <a:prstGeom prst="rect">
            <a:avLst/>
          </a:prstGeom>
          <a:ln w="2540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</p:spPr>
      </p:pic>
      <p:grpSp>
        <p:nvGrpSpPr>
          <p:cNvPr id="12" name="Group 11"/>
          <p:cNvGrpSpPr/>
          <p:nvPr/>
        </p:nvGrpSpPr>
        <p:grpSpPr>
          <a:xfrm>
            <a:off x="6904340" y="2297668"/>
            <a:ext cx="1546922" cy="369332"/>
            <a:chOff x="6248400" y="2590800"/>
            <a:chExt cx="1546922" cy="369332"/>
          </a:xfrm>
        </p:grpSpPr>
        <p:pic>
          <p:nvPicPr>
            <p:cNvPr id="9" name="Picture 8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9"/>
                <a:stretch>
                  <a:fillRect/>
                </a:stretch>
              </p:blipFill>
            </mc:Choice>
            <mc:Fallback>
              <p:blipFill>
                <a:blip r:embed="rId10"/>
                <a:stretch>
                  <a:fillRect/>
                </a:stretch>
              </p:blipFill>
            </mc:Fallback>
          </mc:AlternateContent>
          <p:spPr>
            <a:xfrm>
              <a:off x="6248400" y="2667000"/>
              <a:ext cx="266700" cy="22860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553200" y="2590800"/>
              <a:ext cx="12421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 internal Q</a:t>
              </a:r>
              <a:endParaRPr lang="en-US" dirty="0"/>
            </a:p>
          </p:txBody>
        </p:sp>
      </p:grpSp>
      <p:sp>
        <p:nvSpPr>
          <p:cNvPr id="11" name="Oval 10"/>
          <p:cNvSpPr/>
          <p:nvPr/>
        </p:nvSpPr>
        <p:spPr>
          <a:xfrm>
            <a:off x="3551541" y="3200400"/>
            <a:ext cx="838200" cy="6858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70740" y="3200400"/>
            <a:ext cx="838200" cy="6858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076473" y="2590800"/>
            <a:ext cx="838200" cy="6858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6917266" y="2602468"/>
            <a:ext cx="1605054" cy="369332"/>
            <a:chOff x="6917266" y="2602468"/>
            <a:chExt cx="1605054" cy="369332"/>
          </a:xfrm>
        </p:grpSpPr>
        <p:pic>
          <p:nvPicPr>
            <p:cNvPr id="8" name="Picture 7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1"/>
                <a:stretch>
                  <a:fillRect/>
                </a:stretch>
              </p:blipFill>
            </mc:Choice>
            <mc:Fallback>
              <p:blipFill>
                <a:blip r:embed="rId12"/>
                <a:stretch>
                  <a:fillRect/>
                </a:stretch>
              </p:blipFill>
            </mc:Fallback>
          </mc:AlternateContent>
          <p:spPr>
            <a:xfrm>
              <a:off x="6917266" y="2667000"/>
              <a:ext cx="279400" cy="2286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209140" y="2602468"/>
              <a:ext cx="1313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 coupling Q</a:t>
              </a:r>
              <a:endParaRPr lang="en-US" dirty="0"/>
            </a:p>
          </p:txBody>
        </p:sp>
      </p:grpSp>
      <p:sp>
        <p:nvSpPr>
          <p:cNvPr id="19" name="Oval 18"/>
          <p:cNvSpPr/>
          <p:nvPr/>
        </p:nvSpPr>
        <p:spPr>
          <a:xfrm>
            <a:off x="3048000" y="2667000"/>
            <a:ext cx="838200" cy="6858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181600" y="2667000"/>
            <a:ext cx="838200" cy="6858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6913032" y="2907268"/>
            <a:ext cx="1741638" cy="369332"/>
            <a:chOff x="6913032" y="2907268"/>
            <a:chExt cx="1741638" cy="369332"/>
          </a:xfrm>
        </p:grpSpPr>
        <p:pic>
          <p:nvPicPr>
            <p:cNvPr id="7" name="Picture 6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3"/>
                <a:stretch>
                  <a:fillRect/>
                </a:stretch>
              </p:blipFill>
            </mc:Choice>
            <mc:Fallback>
              <p:blipFill>
                <a:blip r:embed="rId14"/>
                <a:stretch>
                  <a:fillRect/>
                </a:stretch>
              </p:blipFill>
            </mc:Fallback>
          </mc:AlternateContent>
          <p:spPr>
            <a:xfrm>
              <a:off x="6913032" y="2971800"/>
              <a:ext cx="292100" cy="22860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7226074" y="2907268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 resonator Q</a:t>
              </a:r>
              <a:endParaRPr lang="en-US" dirty="0"/>
            </a:p>
          </p:txBody>
        </p:sp>
      </p:grpSp>
      <p:sp>
        <p:nvSpPr>
          <p:cNvPr id="25" name="Oval 24"/>
          <p:cNvSpPr/>
          <p:nvPr/>
        </p:nvSpPr>
        <p:spPr>
          <a:xfrm>
            <a:off x="1752600" y="1600200"/>
            <a:ext cx="5697682" cy="7620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92666" y="5029203"/>
            <a:ext cx="1066800" cy="5334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267200" y="5139268"/>
            <a:ext cx="3411682" cy="304800"/>
          </a:xfrm>
          <a:prstGeom prst="rect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93999" y="5486400"/>
            <a:ext cx="1676400" cy="5334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766732" y="5740401"/>
            <a:ext cx="2878282" cy="533400"/>
          </a:xfrm>
          <a:prstGeom prst="ellipse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9" grpId="0" animBg="1"/>
      <p:bldP spid="19" grpId="1" animBg="1"/>
      <p:bldP spid="20" grpId="0" animBg="1"/>
      <p:bldP spid="20" grpId="1" animBg="1"/>
      <p:bldP spid="25" grpId="0" animBg="1"/>
      <p:bldP spid="25" grpId="1" animBg="1"/>
      <p:bldP spid="26" grpId="2" animBg="1"/>
      <p:bldP spid="26" grpId="3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considered in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696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Responsivity</a:t>
            </a:r>
            <a:r>
              <a:rPr lang="en-US" dirty="0" smtClean="0"/>
              <a:t> (</a:t>
            </a:r>
            <a:r>
              <a:rPr lang="en-US" dirty="0" err="1" smtClean="0"/>
              <a:t>Mattis</a:t>
            </a:r>
            <a:r>
              <a:rPr lang="en-US" dirty="0" smtClean="0"/>
              <a:t>-Bardeen, expected Q)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Intrinsic detector noise</a:t>
            </a:r>
          </a:p>
          <a:p>
            <a:pPr marL="914400" lvl="1" indent="-514350"/>
            <a:r>
              <a:rPr lang="en-US" dirty="0" smtClean="0"/>
              <a:t>Random generation &amp; recombination of </a:t>
            </a:r>
            <a:r>
              <a:rPr lang="en-US" dirty="0" err="1" smtClean="0"/>
              <a:t>quasiparticles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Microwave amplifier noise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Limitation on maximum microwave power</a:t>
            </a:r>
            <a:endParaRPr lang="en-US" dirty="0" smtClean="0"/>
          </a:p>
          <a:p>
            <a:pPr marL="914400" lvl="1" indent="-514350"/>
            <a:r>
              <a:rPr lang="en-US" dirty="0" smtClean="0"/>
              <a:t>Absorbed microwave </a:t>
            </a:r>
            <a:r>
              <a:rPr lang="en-US" dirty="0" smtClean="0"/>
              <a:t>power &lt; optical 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Phase noise of readout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Expected NEP (below 10</a:t>
            </a:r>
            <a:r>
              <a:rPr lang="en-US" baseline="30000" dirty="0" smtClean="0"/>
              <a:t>-18</a:t>
            </a:r>
            <a:r>
              <a:rPr lang="en-US" dirty="0" smtClean="0"/>
              <a:t> W Hz</a:t>
            </a:r>
            <a:r>
              <a:rPr lang="en-US" baseline="30000" dirty="0" smtClean="0"/>
              <a:t>-1/2</a:t>
            </a:r>
            <a:r>
              <a:rPr lang="en-US" dirty="0" smtClean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Multiplexing:</a:t>
            </a:r>
          </a:p>
          <a:p>
            <a:pPr marL="914400" lvl="1" indent="-514350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“Digital techniques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are especially attractive since in principle multiple frequency components could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be generated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or analyzed simultaneously. However, the efficacy of digital techniques will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depend 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frequency spacing (detector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Q)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and the available clock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rate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en-US" baseline="30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8200" y="6096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pic>
        <p:nvPicPr>
          <p:cNvPr id="4" name="Picture 3" descr="reson_ckt_mux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2400" y="914400"/>
            <a:ext cx="8763000" cy="2358100"/>
          </a:xfrm>
          <a:prstGeom prst="rect">
            <a:avLst/>
          </a:prstGeom>
        </p:spPr>
      </p:pic>
      <p:pic>
        <p:nvPicPr>
          <p:cNvPr id="6" name="Picture 5" descr="multiplexing_si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268394"/>
            <a:ext cx="8763000" cy="32086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66133" y="6477000"/>
            <a:ext cx="657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SiGe</a:t>
            </a:r>
            <a:r>
              <a:rPr lang="en-US" dirty="0" smtClean="0"/>
              <a:t> </a:t>
            </a:r>
            <a:r>
              <a:rPr lang="en-US" dirty="0" err="1" smtClean="0"/>
              <a:t>cyrogenic</a:t>
            </a:r>
            <a:r>
              <a:rPr lang="en-US" dirty="0" smtClean="0"/>
              <a:t> bipolar amp: Joe </a:t>
            </a:r>
            <a:r>
              <a:rPr lang="en-US" dirty="0" err="1" smtClean="0"/>
              <a:t>Bardin</a:t>
            </a:r>
            <a:r>
              <a:rPr lang="en-US" dirty="0" smtClean="0"/>
              <a:t> and Sandy </a:t>
            </a:r>
            <a:r>
              <a:rPr lang="en-US" dirty="0" err="1" smtClean="0"/>
              <a:t>Weinreb</a:t>
            </a:r>
            <a:r>
              <a:rPr lang="en-US" dirty="0" smtClean="0"/>
              <a:t> (Caltech)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Resonator Readout</a:t>
            </a:r>
            <a:endParaRPr lang="en-US" dirty="0"/>
          </a:p>
        </p:txBody>
      </p:sp>
      <p:pic>
        <p:nvPicPr>
          <p:cNvPr id="9" name="Picture 8" descr="reson_cir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6200" y="3537832"/>
            <a:ext cx="3925949" cy="3015368"/>
          </a:xfrm>
          <a:prstGeom prst="rect">
            <a:avLst/>
          </a:prstGeom>
        </p:spPr>
      </p:pic>
      <p:pic>
        <p:nvPicPr>
          <p:cNvPr id="10" name="Picture 9" descr="IQ_readou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219200" y="1295400"/>
            <a:ext cx="7010400" cy="186619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287760" y="4572000"/>
            <a:ext cx="4064000" cy="5334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4486120" y="4013200"/>
            <a:ext cx="1701800" cy="4826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3967840" y="3340100"/>
            <a:ext cx="3302000" cy="5461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4275060" y="5207000"/>
            <a:ext cx="2705100" cy="58420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5867400" y="3886200"/>
            <a:ext cx="320520" cy="381000"/>
          </a:xfrm>
          <a:prstGeom prst="ellipse">
            <a:avLst/>
          </a:prstGeom>
          <a:noFill/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143000" y="4724400"/>
            <a:ext cx="457200" cy="482600"/>
          </a:xfrm>
          <a:prstGeom prst="ellipse">
            <a:avLst/>
          </a:prstGeom>
          <a:noFill/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879602" y="3403600"/>
            <a:ext cx="609600" cy="609600"/>
          </a:xfrm>
          <a:prstGeom prst="ellipse">
            <a:avLst/>
          </a:prstGeom>
          <a:noFill/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659466" y="4470399"/>
            <a:ext cx="609600" cy="609600"/>
          </a:xfrm>
          <a:prstGeom prst="ellipse">
            <a:avLst/>
          </a:prstGeom>
          <a:noFill/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62000" y="5715000"/>
            <a:ext cx="1143000" cy="482600"/>
          </a:xfrm>
          <a:prstGeom prst="ellipse">
            <a:avLst/>
          </a:prstGeom>
          <a:noFill/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022599" y="5647267"/>
            <a:ext cx="304800" cy="317500"/>
          </a:xfrm>
          <a:prstGeom prst="ellipse">
            <a:avLst/>
          </a:prstGeom>
          <a:noFill/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990600" y="6324600"/>
            <a:ext cx="673100" cy="190500"/>
          </a:xfrm>
          <a:prstGeom prst="rect">
            <a:avLst/>
          </a:prstGeom>
        </p:spPr>
      </p:pic>
      <p:pic>
        <p:nvPicPr>
          <p:cNvPr id="25" name="Picture 2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2667000" y="6102350"/>
            <a:ext cx="1016000" cy="19050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5791201" y="3340100"/>
            <a:ext cx="1676401" cy="546100"/>
            <a:chOff x="5791201" y="3340100"/>
            <a:chExt cx="1676401" cy="546100"/>
          </a:xfrm>
        </p:grpSpPr>
        <p:cxnSp>
          <p:nvCxnSpPr>
            <p:cNvPr id="27" name="Straight Connector 26"/>
            <p:cNvCxnSpPr/>
            <p:nvPr/>
          </p:nvCxnSpPr>
          <p:spPr>
            <a:xfrm rot="10800000" flipV="1">
              <a:off x="5791201" y="3340100"/>
              <a:ext cx="1676400" cy="5461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0800000">
              <a:off x="5867403" y="3340100"/>
              <a:ext cx="1600199" cy="5461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8"/>
              <a:stretch>
                <a:fillRect/>
              </a:stretch>
            </p:blipFill>
          </mc:Choice>
          <mc:Fallback>
            <p:blipFill>
              <a:blip r:embed="rId19"/>
              <a:stretch>
                <a:fillRect/>
              </a:stretch>
            </p:blipFill>
          </mc:Fallback>
        </mc:AlternateContent>
        <p:spPr>
          <a:xfrm>
            <a:off x="1219200" y="2171700"/>
            <a:ext cx="266700" cy="190500"/>
          </a:xfrm>
          <a:prstGeom prst="rect">
            <a:avLst/>
          </a:prstGeom>
        </p:spPr>
      </p:pic>
      <p:pic>
        <p:nvPicPr>
          <p:cNvPr id="34" name="Picture 3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0"/>
              <a:stretch>
                <a:fillRect/>
              </a:stretch>
            </p:blipFill>
          </mc:Choice>
          <mc:Fallback>
            <p:blipFill>
              <a:blip r:embed="rId21"/>
              <a:stretch>
                <a:fillRect/>
              </a:stretch>
            </p:blipFill>
          </mc:Fallback>
        </mc:AlternateContent>
        <p:spPr>
          <a:xfrm>
            <a:off x="2743200" y="2286000"/>
            <a:ext cx="254000" cy="15240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334000" y="3302001"/>
            <a:ext cx="789812" cy="613836"/>
          </a:xfrm>
          <a:prstGeom prst="rect">
            <a:avLst/>
          </a:prstGeom>
          <a:noFill/>
          <a:ln w="25400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290577" y="5858470"/>
            <a:ext cx="3481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Vector measurement of S</a:t>
            </a:r>
            <a:r>
              <a:rPr lang="en-US" baseline="-25000" dirty="0" smtClean="0"/>
              <a:t>21</a:t>
            </a:r>
            <a:r>
              <a:rPr lang="en-US" dirty="0" smtClean="0"/>
              <a:t> provides information on both frequency (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) and dissipation (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1" animBg="1"/>
      <p:bldP spid="19" grpId="2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35" grpId="0" animBg="1"/>
      <p:bldP spid="35" grpId="1" animBg="1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Conductivity Perturbations</a:t>
            </a:r>
            <a:endParaRPr lang="en-US" sz="28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527800" y="2971800"/>
            <a:ext cx="1092200" cy="647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043535"/>
            <a:ext cx="4404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Surface impedance for a thin film: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295400"/>
            <a:ext cx="8545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Start at T=0 and turn on thermal, optical, and microwave excitation: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454400" y="3848100"/>
            <a:ext cx="2413000" cy="3302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33400" y="3619500"/>
            <a:ext cx="2578100" cy="6604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6248400" y="3657600"/>
            <a:ext cx="1828800" cy="6477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5334000" y="5130800"/>
            <a:ext cx="1600200" cy="68580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533400" y="1905000"/>
            <a:ext cx="4902200" cy="3429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" y="2362200"/>
            <a:ext cx="5429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Then analyze effect of small perturbations</a:t>
            </a:r>
            <a:endParaRPr lang="en-US" sz="2400" dirty="0"/>
          </a:p>
        </p:txBody>
      </p:sp>
      <p:pic>
        <p:nvPicPr>
          <p:cNvPr id="28" name="Picture 2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4862072" y="3124200"/>
            <a:ext cx="1422400" cy="330200"/>
          </a:xfrm>
          <a:prstGeom prst="rect">
            <a:avLst/>
          </a:prstGeom>
        </p:spPr>
      </p:pic>
      <p:pic>
        <p:nvPicPr>
          <p:cNvPr id="29" name="Picture 2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533400" y="4343400"/>
            <a:ext cx="3949700" cy="749300"/>
          </a:xfrm>
          <a:prstGeom prst="rect">
            <a:avLst/>
          </a:prstGeom>
        </p:spPr>
      </p:pic>
      <p:pic>
        <p:nvPicPr>
          <p:cNvPr id="30" name="Picture 2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8"/>
              <a:stretch>
                <a:fillRect/>
              </a:stretch>
            </p:blipFill>
          </mc:Choice>
          <mc:Fallback>
            <p:blipFill>
              <a:blip r:embed="rId19"/>
              <a:stretch>
                <a:fillRect/>
              </a:stretch>
            </p:blipFill>
          </mc:Fallback>
        </mc:AlternateContent>
        <p:spPr>
          <a:xfrm>
            <a:off x="520700" y="5207000"/>
            <a:ext cx="3975100" cy="736600"/>
          </a:xfrm>
          <a:prstGeom prst="rect">
            <a:avLst/>
          </a:prstGeom>
        </p:spPr>
      </p:pic>
      <p:pic>
        <p:nvPicPr>
          <p:cNvPr id="31" name="Picture 3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0"/>
              <a:stretch>
                <a:fillRect/>
              </a:stretch>
            </p:blipFill>
          </mc:Choice>
          <mc:Fallback>
            <p:blipFill>
              <a:blip r:embed="rId21"/>
              <a:stretch>
                <a:fillRect/>
              </a:stretch>
            </p:blipFill>
          </mc:Fallback>
        </mc:AlternateContent>
        <p:spPr>
          <a:xfrm>
            <a:off x="533400" y="5951538"/>
            <a:ext cx="2006600" cy="736600"/>
          </a:xfrm>
          <a:prstGeom prst="rect">
            <a:avLst/>
          </a:prstGeom>
        </p:spPr>
      </p:pic>
      <p:pic>
        <p:nvPicPr>
          <p:cNvPr id="32" name="Picture 3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2"/>
              <a:stretch>
                <a:fillRect/>
              </a:stretch>
            </p:blipFill>
          </mc:Choice>
          <mc:Fallback>
            <p:blipFill>
              <a:blip r:embed="rId23"/>
              <a:stretch>
                <a:fillRect/>
              </a:stretch>
            </p:blipFill>
          </mc:Fallback>
        </mc:AlternateContent>
        <p:spPr>
          <a:xfrm>
            <a:off x="4965699" y="4572000"/>
            <a:ext cx="3797301" cy="342900"/>
          </a:xfrm>
          <a:prstGeom prst="rect">
            <a:avLst/>
          </a:prstGeom>
        </p:spPr>
      </p:pic>
      <p:pic>
        <p:nvPicPr>
          <p:cNvPr id="33" name="Picture 3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4"/>
              <a:stretch>
                <a:fillRect/>
              </a:stretch>
            </p:blipFill>
          </mc:Choice>
          <mc:Fallback>
            <p:blipFill>
              <a:blip r:embed="rId25"/>
              <a:stretch>
                <a:fillRect/>
              </a:stretch>
            </p:blipFill>
          </mc:Fallback>
        </mc:AlternateContent>
        <p:spPr>
          <a:xfrm>
            <a:off x="6019800" y="2489200"/>
            <a:ext cx="1676400" cy="33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Response to </a:t>
            </a:r>
            <a:r>
              <a:rPr lang="en-US" dirty="0" err="1" smtClean="0"/>
              <a:t>Quasiparticles</a:t>
            </a:r>
            <a:endParaRPr lang="en-US" dirty="0"/>
          </a:p>
        </p:txBody>
      </p:sp>
      <p:pic>
        <p:nvPicPr>
          <p:cNvPr id="6" name="Picture 5" descr="K2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6200" y="3621940"/>
            <a:ext cx="4279213" cy="3236060"/>
          </a:xfrm>
          <a:prstGeom prst="rect">
            <a:avLst/>
          </a:prstGeom>
        </p:spPr>
      </p:pic>
      <p:pic>
        <p:nvPicPr>
          <p:cNvPr id="7" name="Picture 6" descr="K1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572000" y="3581400"/>
            <a:ext cx="4572000" cy="32784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19399" y="5248870"/>
            <a:ext cx="1600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Insensitive to </a:t>
            </a:r>
            <a:r>
              <a:rPr lang="en-US" dirty="0" err="1" smtClean="0"/>
              <a:t>quasiparticles</a:t>
            </a:r>
            <a:r>
              <a:rPr lang="en-US" dirty="0" smtClean="0"/>
              <a:t> with E &gt; </a:t>
            </a:r>
            <a:r>
              <a:rPr lang="en-US" dirty="0" err="1" smtClean="0"/>
              <a:t>h</a:t>
            </a:r>
            <a:r>
              <a:rPr lang="en-US" dirty="0" err="1" smtClean="0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4191000"/>
            <a:ext cx="2438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54012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Reduced response for hot </a:t>
            </a:r>
            <a:r>
              <a:rPr lang="en-US" dirty="0" err="1" smtClean="0"/>
              <a:t>quasiparticle</a:t>
            </a:r>
            <a:r>
              <a:rPr lang="en-US" dirty="0" smtClean="0"/>
              <a:t> population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39624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Energy broadening</a:t>
            </a:r>
          </a:p>
          <a:p>
            <a:r>
              <a:rPr lang="en-US" dirty="0" smtClean="0"/>
              <a:t>also reduces response</a:t>
            </a:r>
            <a:endParaRPr lang="en-US" dirty="0">
              <a:latin typeface="Symbol" charset="2"/>
              <a:cs typeface="Symbol" charset="2"/>
            </a:endParaRPr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71499" y="939800"/>
            <a:ext cx="6515101" cy="2641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0" y="990600"/>
            <a:ext cx="228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</a:t>
            </a:r>
            <a:r>
              <a:rPr lang="en-US" baseline="-25000" dirty="0" smtClean="0"/>
              <a:t>1</a:t>
            </a:r>
            <a:r>
              <a:rPr lang="en-US" dirty="0" smtClean="0"/>
              <a:t> = dissipation kernel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0" y="1676400"/>
            <a:ext cx="2497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</a:t>
            </a:r>
            <a:r>
              <a:rPr lang="en-US" baseline="-25000" dirty="0" smtClean="0"/>
              <a:t>2</a:t>
            </a:r>
            <a:r>
              <a:rPr lang="en-US" dirty="0" smtClean="0"/>
              <a:t> = “inductance” kernel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497840" y="3627364"/>
            <a:ext cx="1531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/>
              <a:t>K</a:t>
            </a:r>
            <a:r>
              <a:rPr lang="en-US" baseline="-25000" dirty="0" smtClean="0"/>
              <a:t>1</a:t>
            </a:r>
            <a:endParaRPr lang="en-US" baseline="-25000" dirty="0" smtClean="0"/>
          </a:p>
          <a:p>
            <a:pPr algn="r"/>
            <a:r>
              <a:rPr lang="en-US" dirty="0" smtClean="0"/>
              <a:t>5 GHz readout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-33830838" y="3657600"/>
            <a:ext cx="380980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/>
              <a:t>K</a:t>
            </a:r>
            <a:r>
              <a:rPr lang="en-US" baseline="-25000" dirty="0" smtClean="0"/>
              <a:t>2 </a:t>
            </a:r>
          </a:p>
          <a:p>
            <a:pPr algn="r"/>
            <a:r>
              <a:rPr lang="en-US" dirty="0" smtClean="0"/>
              <a:t>5 GHz readout</a:t>
            </a:r>
          </a:p>
          <a:p>
            <a:pPr algn="r"/>
            <a:r>
              <a:rPr lang="en-US" dirty="0" smtClean="0"/>
              <a:t>90 GHz gap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Distribution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Owen-</a:t>
            </a:r>
            <a:r>
              <a:rPr lang="en-US" dirty="0" err="1" smtClean="0"/>
              <a:t>Scalapino</a:t>
            </a:r>
            <a:r>
              <a:rPr lang="en-US" dirty="0" smtClean="0"/>
              <a:t> model: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OK if recombination time much longer than cooling time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But experiments</a:t>
            </a:r>
            <a:r>
              <a:rPr lang="en-US" baseline="30000" dirty="0" smtClean="0"/>
              <a:t>*</a:t>
            </a:r>
            <a:r>
              <a:rPr lang="en-US" dirty="0" smtClean="0"/>
              <a:t> using microwave pulses reveal: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Absorbed microwave power produces </a:t>
            </a:r>
            <a:r>
              <a:rPr lang="en-US" dirty="0" err="1" smtClean="0"/>
              <a:t>quasiparticles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smtClean="0"/>
              <a:t>Microwave power heats the </a:t>
            </a:r>
            <a:r>
              <a:rPr lang="en-US" dirty="0" err="1" smtClean="0"/>
              <a:t>quasiparticle</a:t>
            </a:r>
            <a:r>
              <a:rPr lang="en-US" dirty="0" smtClean="0"/>
              <a:t> distribution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It is important to understand these effects since they limit maximum readout power that can be used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Amplifier noise contribution, TLS noise, dissipation signal (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Need to go beyond Owen-</a:t>
            </a:r>
            <a:r>
              <a:rPr lang="en-US" dirty="0" err="1" smtClean="0"/>
              <a:t>Scalapino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20800" y="1996318"/>
            <a:ext cx="5308600" cy="55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6410" y="6400800"/>
            <a:ext cx="388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*</a:t>
            </a:r>
            <a:r>
              <a:rPr lang="en-US" dirty="0" smtClean="0"/>
              <a:t>A. </a:t>
            </a:r>
            <a:r>
              <a:rPr lang="en-US" dirty="0" err="1" smtClean="0"/>
              <a:t>Vayonakis</a:t>
            </a:r>
            <a:r>
              <a:rPr lang="en-US" dirty="0" smtClean="0"/>
              <a:t> PhD Thesis, Caltech,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ng_Scalapino_77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59398" y="1644708"/>
            <a:ext cx="8708402" cy="1479492"/>
          </a:xfrm>
          <a:prstGeom prst="rect">
            <a:avLst/>
          </a:prstGeom>
        </p:spPr>
      </p:pic>
      <p:pic>
        <p:nvPicPr>
          <p:cNvPr id="6" name="Picture 5" descr="Chang_Scalapino_77_Eq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93084" y="3581400"/>
            <a:ext cx="8430920" cy="31099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f(E</a:t>
            </a:r>
            <a:r>
              <a:rPr lang="en-US" dirty="0" smtClean="0"/>
              <a:t>)</a:t>
            </a:r>
            <a:r>
              <a:rPr lang="en-US" baseline="30000" dirty="0" smtClean="0"/>
              <a:t>*</a:t>
            </a:r>
            <a:endParaRPr lang="en-US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986410" y="6400800"/>
            <a:ext cx="388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*</a:t>
            </a:r>
            <a:r>
              <a:rPr lang="en-US" dirty="0" smtClean="0"/>
              <a:t>A. </a:t>
            </a:r>
            <a:r>
              <a:rPr lang="en-US" dirty="0" err="1" smtClean="0"/>
              <a:t>Vayonakis</a:t>
            </a:r>
            <a:r>
              <a:rPr lang="en-US" dirty="0" smtClean="0"/>
              <a:t> PhD Thesis, Caltech, 2010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4953000" y="3048000"/>
            <a:ext cx="3794804" cy="1600200"/>
            <a:chOff x="4953000" y="3048000"/>
            <a:chExt cx="3794804" cy="1600200"/>
          </a:xfrm>
        </p:grpSpPr>
        <p:sp>
          <p:nvSpPr>
            <p:cNvPr id="16" name="Oval 15"/>
            <p:cNvSpPr/>
            <p:nvPr/>
          </p:nvSpPr>
          <p:spPr>
            <a:xfrm>
              <a:off x="4953000" y="3429000"/>
              <a:ext cx="1752600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53000" y="3048000"/>
              <a:ext cx="19794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Phonon absorption</a:t>
              </a:r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6705600" y="3886200"/>
              <a:ext cx="2042204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724400" y="3048000"/>
            <a:ext cx="4099604" cy="1600200"/>
            <a:chOff x="4724400" y="3048000"/>
            <a:chExt cx="4099604" cy="1600200"/>
          </a:xfrm>
        </p:grpSpPr>
        <p:sp>
          <p:nvSpPr>
            <p:cNvPr id="17" name="Oval 16"/>
            <p:cNvSpPr/>
            <p:nvPr/>
          </p:nvSpPr>
          <p:spPr>
            <a:xfrm>
              <a:off x="6781800" y="3429000"/>
              <a:ext cx="2042204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724400" y="3886200"/>
              <a:ext cx="2057400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35922" y="3048000"/>
              <a:ext cx="1792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Phonon emission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33400" y="3048000"/>
            <a:ext cx="2287180" cy="1143000"/>
            <a:chOff x="533400" y="3048000"/>
            <a:chExt cx="2287180" cy="1143000"/>
          </a:xfrm>
        </p:grpSpPr>
        <p:sp>
          <p:nvSpPr>
            <p:cNvPr id="15" name="Oval 14"/>
            <p:cNvSpPr/>
            <p:nvPr/>
          </p:nvSpPr>
          <p:spPr>
            <a:xfrm>
              <a:off x="1143000" y="3429000"/>
              <a:ext cx="762000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3400" y="3048000"/>
              <a:ext cx="2287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Quasiparticle</a:t>
              </a:r>
              <a:r>
                <a:rPr lang="en-US" dirty="0" smtClean="0"/>
                <a:t> injection</a:t>
              </a:r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72000" y="4389364"/>
            <a:ext cx="1828800" cy="1131332"/>
            <a:chOff x="4572000" y="4389364"/>
            <a:chExt cx="1828800" cy="1131332"/>
          </a:xfrm>
        </p:grpSpPr>
        <p:sp>
          <p:nvSpPr>
            <p:cNvPr id="26" name="Oval 25"/>
            <p:cNvSpPr/>
            <p:nvPr/>
          </p:nvSpPr>
          <p:spPr>
            <a:xfrm>
              <a:off x="4572000" y="4389364"/>
              <a:ext cx="1828800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24400" y="5151364"/>
              <a:ext cx="1600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Recombination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00800" y="4389364"/>
            <a:ext cx="2209800" cy="1173236"/>
            <a:chOff x="6400800" y="4389364"/>
            <a:chExt cx="2209800" cy="1173236"/>
          </a:xfrm>
        </p:grpSpPr>
        <p:sp>
          <p:nvSpPr>
            <p:cNvPr id="27" name="Oval 26"/>
            <p:cNvSpPr/>
            <p:nvPr/>
          </p:nvSpPr>
          <p:spPr>
            <a:xfrm>
              <a:off x="6400800" y="4389364"/>
              <a:ext cx="2209800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22469" y="5193268"/>
              <a:ext cx="1407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Pair breaking</a:t>
              </a:r>
              <a:endParaRPr 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33400" y="5943600"/>
            <a:ext cx="1802972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Phonon equation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152400" y="3059668"/>
            <a:ext cx="5478145" cy="1131332"/>
            <a:chOff x="152400" y="3059668"/>
            <a:chExt cx="5478145" cy="1131332"/>
          </a:xfrm>
        </p:grpSpPr>
        <p:sp>
          <p:nvSpPr>
            <p:cNvPr id="13" name="Oval 12"/>
            <p:cNvSpPr/>
            <p:nvPr/>
          </p:nvSpPr>
          <p:spPr>
            <a:xfrm>
              <a:off x="533400" y="3429000"/>
              <a:ext cx="762000" cy="762000"/>
            </a:xfrm>
            <a:prstGeom prst="ellipse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400" y="3059668"/>
              <a:ext cx="5478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 population of states with energy E changes because: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(too?) simple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Ignore microwave heating of </a:t>
            </a:r>
            <a:r>
              <a:rPr lang="en-US" dirty="0" err="1" smtClean="0"/>
              <a:t>quasiparticles</a:t>
            </a:r>
            <a:endParaRPr lang="en-US" dirty="0" smtClean="0"/>
          </a:p>
          <a:p>
            <a:pPr lvl="1"/>
            <a:r>
              <a:rPr lang="en-US" dirty="0" smtClean="0"/>
              <a:t>Follow Owen-</a:t>
            </a:r>
            <a:r>
              <a:rPr lang="en-US" dirty="0" err="1" smtClean="0"/>
              <a:t>Scalapino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Reduce problem to one variable: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889500" y="2255764"/>
            <a:ext cx="2044700" cy="3810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165850" y="2882900"/>
            <a:ext cx="520700" cy="31750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977900" y="3441700"/>
            <a:ext cx="7023100" cy="288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 microwave generation of </a:t>
            </a:r>
            <a:r>
              <a:rPr lang="en-US" dirty="0" err="1" smtClean="0"/>
              <a:t>quasiparticles</a:t>
            </a:r>
            <a:r>
              <a:rPr lang="en-US" dirty="0" smtClean="0"/>
              <a:t>: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499100" y="4279900"/>
            <a:ext cx="1739900" cy="2921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486400" y="3810000"/>
            <a:ext cx="1625600" cy="3175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143000" y="2590800"/>
            <a:ext cx="3962400" cy="1955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46389" y="2743200"/>
            <a:ext cx="273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(should add </a:t>
            </a:r>
            <a:r>
              <a:rPr lang="en-US" dirty="0" err="1" smtClean="0"/>
              <a:t>g-r</a:t>
            </a:r>
            <a:r>
              <a:rPr lang="en-US" dirty="0" smtClean="0"/>
              <a:t> noise term)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Recombination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905000" y="1725613"/>
            <a:ext cx="5257800" cy="2552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7984" y="4648200"/>
            <a:ext cx="370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Kaplan et al, PRB 14, 4854,  1977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Recombination</a:t>
            </a:r>
            <a:endParaRPr lang="en-US" dirty="0"/>
          </a:p>
        </p:txBody>
      </p:sp>
      <p:pic>
        <p:nvPicPr>
          <p:cNvPr id="5" name="Picture 4" descr="Barends_09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49745" y="1066800"/>
            <a:ext cx="8741855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Recombination</a:t>
            </a:r>
            <a:endParaRPr lang="en-US" dirty="0"/>
          </a:p>
        </p:txBody>
      </p:sp>
      <p:pic>
        <p:nvPicPr>
          <p:cNvPr id="4" name="Picture 3" descr="Barends_Ta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95400" y="1219199"/>
            <a:ext cx="6559639" cy="5544457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217863" y="1712913"/>
            <a:ext cx="609600" cy="2032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896100" y="3467100"/>
            <a:ext cx="1790700" cy="3429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558ED5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Recombination</a:t>
            </a:r>
            <a:endParaRPr lang="en-US" dirty="0"/>
          </a:p>
        </p:txBody>
      </p:sp>
      <p:pic>
        <p:nvPicPr>
          <p:cNvPr id="4" name="Picture 3" descr="Barends_Al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38200" y="1289936"/>
            <a:ext cx="6850903" cy="5568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Quasiparticle</a:t>
            </a:r>
            <a:r>
              <a:rPr lang="en-US" dirty="0" smtClean="0"/>
              <a:t> Recombination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Observation: for a wide range of materials,</a:t>
            </a:r>
          </a:p>
          <a:p>
            <a:endParaRPr lang="en-US" dirty="0" smtClean="0"/>
          </a:p>
          <a:p>
            <a:r>
              <a:rPr lang="en-US" dirty="0" smtClean="0"/>
              <a:t>Describes gross trends (</a:t>
            </a:r>
            <a:r>
              <a:rPr lang="en-US" dirty="0" err="1" smtClean="0"/>
              <a:t>Nb</a:t>
            </a:r>
            <a:r>
              <a:rPr lang="en-US" dirty="0" smtClean="0"/>
              <a:t>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Ta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Al)</a:t>
            </a:r>
          </a:p>
          <a:p>
            <a:r>
              <a:rPr lang="en-US" dirty="0" smtClean="0"/>
              <a:t>But </a:t>
            </a:r>
            <a:r>
              <a:rPr lang="en-US" dirty="0" err="1" smtClean="0"/>
              <a:t>n</a:t>
            </a:r>
            <a:r>
              <a:rPr lang="en-US" dirty="0" smtClean="0"/>
              <a:t>* seems also to vary somewhat (with disorder, purity, …)</a:t>
            </a:r>
          </a:p>
          <a:p>
            <a:r>
              <a:rPr lang="en-US" dirty="0" smtClean="0"/>
              <a:t>Nonmagnetic </a:t>
            </a:r>
            <a:r>
              <a:rPr lang="en-US" dirty="0" err="1" smtClean="0"/>
              <a:t>quasiparticle</a:t>
            </a:r>
            <a:r>
              <a:rPr lang="en-US" dirty="0" smtClean="0"/>
              <a:t> traps in bulk ?</a:t>
            </a:r>
          </a:p>
          <a:p>
            <a:r>
              <a:rPr lang="en-US" dirty="0" smtClean="0"/>
              <a:t>Magnetic effects at surface ? (</a:t>
            </a:r>
            <a:r>
              <a:rPr lang="en-US" dirty="0" err="1" smtClean="0"/>
              <a:t>Barends</a:t>
            </a:r>
            <a:r>
              <a:rPr lang="en-US" dirty="0" smtClean="0"/>
              <a:t> et al 2009)</a:t>
            </a:r>
          </a:p>
          <a:p>
            <a:r>
              <a:rPr lang="en-US" dirty="0" smtClean="0"/>
              <a:t>N.B. A </a:t>
            </a:r>
            <a:r>
              <a:rPr lang="en-US" dirty="0" err="1" smtClean="0"/>
              <a:t>quasiparticle</a:t>
            </a:r>
            <a:r>
              <a:rPr lang="en-US" dirty="0" smtClean="0"/>
              <a:t> that becomes trapped causes a change in the conductivity; don’t need to wait for recombination with another </a:t>
            </a:r>
            <a:r>
              <a:rPr lang="en-US" dirty="0" err="1" smtClean="0"/>
              <a:t>quasiparticle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14400" y="2209800"/>
            <a:ext cx="3594100" cy="36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MKID </a:t>
            </a:r>
            <a:r>
              <a:rPr lang="en-US" dirty="0" err="1" smtClean="0"/>
              <a:t>Responsivity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generation = recombination</a:t>
            </a:r>
          </a:p>
          <a:p>
            <a:pPr lvl="1"/>
            <a:r>
              <a:rPr lang="en-US" dirty="0" smtClean="0"/>
              <a:t>Calculate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qp</a:t>
            </a:r>
            <a:r>
              <a:rPr lang="en-US" dirty="0" err="1" smtClean="0"/>
              <a:t>(T</a:t>
            </a:r>
            <a:r>
              <a:rPr lang="en-US" dirty="0" smtClean="0"/>
              <a:t>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opt</a:t>
            </a:r>
            <a:r>
              <a:rPr lang="en-US" dirty="0" smtClean="0"/>
              <a:t>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read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Analyze small perturbations</a:t>
            </a:r>
          </a:p>
          <a:p>
            <a:pPr lvl="1"/>
            <a:r>
              <a:rPr lang="en-US" dirty="0" smtClean="0"/>
              <a:t>Could include frequency roll-off due to resonator bandwidth &amp; </a:t>
            </a:r>
            <a:r>
              <a:rPr lang="en-US" dirty="0" err="1" smtClean="0"/>
              <a:t>quasiparticle</a:t>
            </a:r>
            <a:r>
              <a:rPr lang="en-US" dirty="0" smtClean="0"/>
              <a:t> lifetime, nonzero generator-resonator detuning, microwave power feedback, etc.</a:t>
            </a:r>
          </a:p>
          <a:p>
            <a:pPr lvl="1"/>
            <a:r>
              <a:rPr lang="en-US" dirty="0" smtClean="0"/>
              <a:t>Keep it simple here: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521200" y="5029200"/>
            <a:ext cx="2794000" cy="571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066800" y="5815013"/>
            <a:ext cx="4343400" cy="7366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829300" y="5715000"/>
            <a:ext cx="309880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Noise: </a:t>
            </a:r>
            <a:r>
              <a:rPr lang="en-US" dirty="0" err="1" smtClean="0"/>
              <a:t>Gao</a:t>
            </a:r>
            <a:r>
              <a:rPr lang="en-US" dirty="0" smtClean="0"/>
              <a:t> et al. 2007</a:t>
            </a:r>
            <a:br>
              <a:rPr lang="en-US" dirty="0" smtClean="0"/>
            </a:br>
            <a:r>
              <a:rPr lang="en-US" sz="3111" dirty="0" smtClean="0"/>
              <a:t>(APL 90, 102507)</a:t>
            </a:r>
            <a:endParaRPr lang="en-US" dirty="0"/>
          </a:p>
        </p:txBody>
      </p:sp>
      <p:pic>
        <p:nvPicPr>
          <p:cNvPr id="4" name="Picture 3" descr="gao_07_fig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057400" y="1295400"/>
            <a:ext cx="5181600" cy="2677160"/>
          </a:xfrm>
          <a:prstGeom prst="rect">
            <a:avLst/>
          </a:prstGeom>
        </p:spPr>
      </p:pic>
      <p:pic>
        <p:nvPicPr>
          <p:cNvPr id="5" name="Picture 4" descr="gao_07_fig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209800" y="4020312"/>
            <a:ext cx="4800600" cy="2837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Noise: Kumar et al. 2008</a:t>
            </a:r>
            <a:br>
              <a:rPr lang="en-US" dirty="0" smtClean="0"/>
            </a:br>
            <a:r>
              <a:rPr lang="en-US" sz="2667" dirty="0" smtClean="0"/>
              <a:t>(APL 92, 123503)</a:t>
            </a:r>
            <a:endParaRPr lang="en-US" dirty="0"/>
          </a:p>
        </p:txBody>
      </p:sp>
      <p:pic>
        <p:nvPicPr>
          <p:cNvPr id="4" name="Picture 3" descr="Kumar08_Figure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1308100"/>
            <a:ext cx="8208622" cy="554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Surface TLS noise reduction with IDC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22" dirty="0" err="1" smtClean="0">
                <a:solidFill>
                  <a:srgbClr val="376092"/>
                </a:solidFill>
              </a:rPr>
              <a:t>Noroozian</a:t>
            </a:r>
            <a:r>
              <a:rPr lang="en-US" sz="2222" dirty="0" smtClean="0">
                <a:solidFill>
                  <a:srgbClr val="376092"/>
                </a:solidFill>
              </a:rPr>
              <a:t> et al. LTD 2009 (AIP Conf. Series  vol. 1185)</a:t>
            </a:r>
            <a:endParaRPr lang="en-US" sz="2222" dirty="0">
              <a:solidFill>
                <a:srgbClr val="376092"/>
              </a:solidFill>
            </a:endParaRPr>
          </a:p>
        </p:txBody>
      </p:sp>
      <p:pic>
        <p:nvPicPr>
          <p:cNvPr id="4" name="Picture 3" descr="IDC_mki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227" t="1134" r="227" b="283"/>
              <a:stretch>
                <a:fillRect/>
              </a:stretch>
            </p:blipFill>
          </mc:Choice>
          <mc:Fallback>
            <p:blipFill>
              <a:blip r:embed="rId3"/>
              <a:srcRect l="227" t="1134" r="227" b="283"/>
              <a:stretch>
                <a:fillRect/>
              </a:stretch>
            </p:blipFill>
          </mc:Fallback>
        </mc:AlternateContent>
        <p:spPr>
          <a:xfrm>
            <a:off x="228600" y="1693811"/>
            <a:ext cx="4395466" cy="3487789"/>
          </a:xfrm>
          <a:prstGeom prst="rect">
            <a:avLst/>
          </a:prstGeom>
        </p:spPr>
      </p:pic>
      <p:pic>
        <p:nvPicPr>
          <p:cNvPr id="7" name="Picture 6" descr="Omid_noise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876800" y="1693811"/>
            <a:ext cx="4114800" cy="34832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11780" y="3124200"/>
            <a:ext cx="45719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33700" y="3124200"/>
            <a:ext cx="45719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1295400"/>
          </a:xfrm>
        </p:spPr>
        <p:txBody>
          <a:bodyPr>
            <a:normAutofit/>
          </a:bodyPr>
          <a:lstStyle/>
          <a:p>
            <a:pPr marL="171450" indent="-171450"/>
            <a:r>
              <a:rPr lang="en-US" sz="1800" dirty="0" smtClean="0"/>
              <a:t>Demonstrates that noise source is “capacitive” rather than “inductive”</a:t>
            </a:r>
          </a:p>
          <a:p>
            <a:pPr marL="171450" indent="-171450"/>
            <a:r>
              <a:rPr lang="en-US" sz="1800" dirty="0" smtClean="0"/>
              <a:t>Consistent with surface distribution of TLS </a:t>
            </a:r>
            <a:r>
              <a:rPr lang="en-US" sz="1800" dirty="0" err="1" smtClean="0"/>
              <a:t>fluctuators</a:t>
            </a:r>
            <a:r>
              <a:rPr lang="en-US" sz="1800" dirty="0" smtClean="0"/>
              <a:t> (</a:t>
            </a:r>
            <a:r>
              <a:rPr lang="en-US" sz="1800" dirty="0" err="1" smtClean="0"/>
              <a:t>Gao</a:t>
            </a:r>
            <a:r>
              <a:rPr lang="en-US" sz="1800" dirty="0" smtClean="0"/>
              <a:t> et al 2008 </a:t>
            </a:r>
            <a:r>
              <a:rPr lang="en-US" sz="1800" dirty="0" err="1" smtClean="0"/>
              <a:t>a,b</a:t>
            </a:r>
            <a:r>
              <a:rPr lang="en-US" sz="1800" dirty="0" smtClean="0"/>
              <a:t>)</a:t>
            </a:r>
            <a:endParaRPr lang="en-US" sz="1800" b="1" dirty="0" smtClean="0"/>
          </a:p>
          <a:p>
            <a:pPr marL="171450" indent="-171450"/>
            <a:r>
              <a:rPr lang="en-US" sz="1800" b="1" dirty="0" smtClean="0"/>
              <a:t>Conclusion: develop better (TLS-free) capacitors </a:t>
            </a:r>
            <a:r>
              <a:rPr lang="en-US" sz="1800" dirty="0" smtClean="0"/>
              <a:t>!</a:t>
            </a:r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Dissipation Readout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 TLS noise for dissipation readout</a:t>
            </a:r>
          </a:p>
          <a:p>
            <a:pPr lvl="1"/>
            <a:r>
              <a:rPr lang="en-US" dirty="0" err="1" smtClean="0"/>
              <a:t>Baselmans</a:t>
            </a:r>
            <a:r>
              <a:rPr lang="en-US" dirty="0" smtClean="0"/>
              <a:t> et al. approach for NEP &lt; 10</a:t>
            </a:r>
            <a:r>
              <a:rPr lang="en-US" baseline="30000" dirty="0" smtClean="0"/>
              <a:t>-18</a:t>
            </a:r>
            <a:r>
              <a:rPr lang="en-US" dirty="0" smtClean="0"/>
              <a:t> W Hz</a:t>
            </a:r>
            <a:r>
              <a:rPr lang="en-US" baseline="30000" dirty="0" smtClean="0"/>
              <a:t>-1/2</a:t>
            </a:r>
            <a:endParaRPr lang="en-US" dirty="0" smtClean="0"/>
          </a:p>
          <a:p>
            <a:r>
              <a:rPr lang="en-US" dirty="0" smtClean="0"/>
              <a:t>Amplifier noise NEP:</a:t>
            </a:r>
          </a:p>
          <a:p>
            <a:endParaRPr lang="en-US" dirty="0" smtClean="0"/>
          </a:p>
          <a:p>
            <a:r>
              <a:rPr lang="en-US" dirty="0" smtClean="0"/>
              <a:t>Achieved when:</a:t>
            </a:r>
          </a:p>
          <a:p>
            <a:endParaRPr lang="en-US" dirty="0" smtClean="0"/>
          </a:p>
          <a:p>
            <a:r>
              <a:rPr lang="en-US" dirty="0" smtClean="0"/>
              <a:t>Compare to photon NEP:</a:t>
            </a:r>
          </a:p>
          <a:p>
            <a:pPr lvl="1"/>
            <a:r>
              <a:rPr lang="en-US" dirty="0" smtClean="0"/>
              <a:t>T</a:t>
            </a:r>
            <a:r>
              <a:rPr lang="en-US" baseline="-25000" dirty="0" smtClean="0"/>
              <a:t>amp</a:t>
            </a:r>
            <a:r>
              <a:rPr lang="en-US" dirty="0" smtClean="0"/>
              <a:t> ~ 2 K should reach BLIP in </a:t>
            </a:r>
            <a:r>
              <a:rPr lang="en-US" dirty="0" err="1" smtClean="0"/>
              <a:t>submm</a:t>
            </a:r>
            <a:r>
              <a:rPr lang="en-US" dirty="0" smtClean="0"/>
              <a:t>/far-IR</a:t>
            </a:r>
          </a:p>
          <a:p>
            <a:pPr lvl="1"/>
            <a:r>
              <a:rPr lang="en-US" dirty="0" smtClean="0"/>
              <a:t>Achievable with </a:t>
            </a:r>
            <a:r>
              <a:rPr lang="en-US" dirty="0" err="1" smtClean="0"/>
              <a:t>SiGe</a:t>
            </a:r>
            <a:r>
              <a:rPr lang="en-US" dirty="0" smtClean="0"/>
              <a:t> bipolar amps (</a:t>
            </a:r>
            <a:r>
              <a:rPr lang="en-US" dirty="0" err="1" smtClean="0"/>
              <a:t>Bardin/Weinreb</a:t>
            </a:r>
            <a:r>
              <a:rPr lang="en-US" dirty="0" smtClean="0"/>
              <a:t>)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38200" y="3162300"/>
            <a:ext cx="5270500" cy="571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889000" y="4419600"/>
            <a:ext cx="2768600" cy="31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058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Far-IR </a:t>
            </a:r>
            <a:r>
              <a:rPr lang="en-US" dirty="0" err="1" smtClean="0"/>
              <a:t>TiN</a:t>
            </a:r>
            <a:r>
              <a:rPr lang="en-US" dirty="0" smtClean="0"/>
              <a:t> MKID Array </a:t>
            </a:r>
            <a:endParaRPr lang="en-US" dirty="0"/>
          </a:p>
        </p:txBody>
      </p:sp>
      <p:pic>
        <p:nvPicPr>
          <p:cNvPr id="4" name="Picture 3" descr="FIR_array_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467"/>
            <a:ext cx="8610600" cy="5725133"/>
          </a:xfrm>
          <a:prstGeom prst="rect">
            <a:avLst/>
          </a:prstGeom>
        </p:spPr>
      </p:pic>
      <p:pic>
        <p:nvPicPr>
          <p:cNvPr id="5" name="Picture 4" descr="Fir09-array_pixel_50x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333500"/>
            <a:ext cx="7162800" cy="5372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MUSIC readout at </a:t>
            </a:r>
            <a:r>
              <a:rPr lang="en-US" dirty="0" err="1" smtClean="0"/>
              <a:t>Omnisys</a:t>
            </a:r>
            <a:r>
              <a:rPr lang="en-US" dirty="0" smtClean="0"/>
              <a:t> AB</a:t>
            </a:r>
            <a:br>
              <a:rPr lang="en-US" dirty="0" smtClean="0"/>
            </a:br>
            <a:r>
              <a:rPr lang="en-US" sz="2000" dirty="0" smtClean="0"/>
              <a:t>Johan </a:t>
            </a:r>
            <a:r>
              <a:rPr lang="en-US" sz="2000" dirty="0" err="1" smtClean="0"/>
              <a:t>Riesbeck</a:t>
            </a:r>
            <a:r>
              <a:rPr lang="en-US" sz="2000" dirty="0" smtClean="0"/>
              <a:t>, Martin </a:t>
            </a:r>
            <a:r>
              <a:rPr lang="en-US" sz="2000" dirty="0" err="1" smtClean="0"/>
              <a:t>Kores</a:t>
            </a:r>
            <a:r>
              <a:rPr lang="en-US" sz="2000" dirty="0" smtClean="0"/>
              <a:t>, Anders </a:t>
            </a:r>
            <a:r>
              <a:rPr lang="en-US" sz="2000" dirty="0" err="1" smtClean="0"/>
              <a:t>Emrich</a:t>
            </a:r>
            <a:endParaRPr lang="en-US" sz="2000" dirty="0"/>
          </a:p>
        </p:txBody>
      </p:sp>
      <p:pic>
        <p:nvPicPr>
          <p:cNvPr id="4" name="Content Placeholder 3" descr="Omnisys_image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40" r="-1140"/>
          <a:stretch>
            <a:fillRect/>
          </a:stretch>
        </p:blipFill>
        <p:spPr>
          <a:xfrm>
            <a:off x="0" y="1348758"/>
            <a:ext cx="9144000" cy="5028847"/>
          </a:xfrm>
        </p:spPr>
      </p:pic>
      <p:pic>
        <p:nvPicPr>
          <p:cNvPr id="5" name="Picture 4" descr="Omnisys_imag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9144000" cy="5143500"/>
          </a:xfrm>
          <a:prstGeom prst="rect">
            <a:avLst/>
          </a:prstGeom>
        </p:spPr>
      </p:pic>
      <p:pic>
        <p:nvPicPr>
          <p:cNvPr id="6" name="Picture 5" descr="Omnisys_imag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95400"/>
            <a:ext cx="9144000" cy="5143500"/>
          </a:xfrm>
          <a:prstGeom prst="rect">
            <a:avLst/>
          </a:prstGeom>
        </p:spPr>
      </p:pic>
      <p:pic>
        <p:nvPicPr>
          <p:cNvPr id="7" name="Picture 6" descr="Omnisys_image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335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UCSB/Berkeley OSR Consortium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ROACH_ADC_DAC_pic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90600" y="1417638"/>
            <a:ext cx="70104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Future 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Good progress in our fundamental understanding</a:t>
            </a:r>
          </a:p>
          <a:p>
            <a:pPr lvl="1"/>
            <a:r>
              <a:rPr lang="en-US" sz="2400" dirty="0" smtClean="0"/>
              <a:t>Key issues remain, e.g. </a:t>
            </a:r>
            <a:r>
              <a:rPr lang="en-US" sz="2400" dirty="0" err="1" smtClean="0"/>
              <a:t>quasiparticle</a:t>
            </a:r>
            <a:r>
              <a:rPr lang="en-US" sz="2400" dirty="0" smtClean="0"/>
              <a:t> recombination, effect of microwaves</a:t>
            </a:r>
          </a:p>
          <a:p>
            <a:r>
              <a:rPr lang="en-US" sz="2800" dirty="0" smtClean="0"/>
              <a:t>Major progress toward system demonstrations</a:t>
            </a:r>
          </a:p>
          <a:p>
            <a:pPr lvl="1"/>
            <a:r>
              <a:rPr lang="en-US" sz="2400" dirty="0" smtClean="0"/>
              <a:t>Readout electronics rapidly approaching reality</a:t>
            </a:r>
          </a:p>
          <a:p>
            <a:r>
              <a:rPr lang="en-US" sz="2800" dirty="0" smtClean="0"/>
              <a:t>New materials offer very exciting prospects</a:t>
            </a:r>
          </a:p>
          <a:p>
            <a:pPr lvl="1"/>
            <a:r>
              <a:rPr lang="en-US" sz="2400" dirty="0" smtClean="0"/>
              <a:t>Combination of high resistivity and very high Q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NEP below 10</a:t>
            </a:r>
            <a:r>
              <a:rPr lang="en-US" sz="2400" baseline="30000" dirty="0" smtClean="0"/>
              <a:t>-19</a:t>
            </a:r>
            <a:r>
              <a:rPr lang="en-US" sz="2400" dirty="0" smtClean="0"/>
              <a:t> W Hz</a:t>
            </a:r>
            <a:r>
              <a:rPr lang="en-US" sz="2400" baseline="30000" dirty="0" smtClean="0"/>
              <a:t>-1/2</a:t>
            </a:r>
            <a:r>
              <a:rPr lang="en-US" sz="2400" dirty="0" smtClean="0"/>
              <a:t> now looks quite feasible</a:t>
            </a: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71600" y="4394200"/>
            <a:ext cx="4724400" cy="93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Future 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r>
              <a:rPr lang="en-US" dirty="0" smtClean="0"/>
              <a:t>Far-IR absorber-coupled pixels</a:t>
            </a:r>
          </a:p>
          <a:p>
            <a:pPr lvl="1"/>
            <a:r>
              <a:rPr lang="en-US" dirty="0" smtClean="0"/>
              <a:t>Cardiff </a:t>
            </a:r>
            <a:r>
              <a:rPr lang="en-US" dirty="0" err="1" smtClean="0"/>
              <a:t>Lekid</a:t>
            </a:r>
            <a:r>
              <a:rPr lang="en-US" dirty="0" smtClean="0"/>
              <a:t> design looks very simple &amp; attractive</a:t>
            </a:r>
          </a:p>
          <a:p>
            <a:pPr lvl="1"/>
            <a:r>
              <a:rPr lang="en-US" dirty="0" smtClean="0"/>
              <a:t> GSFC has alternate concept </a:t>
            </a:r>
          </a:p>
          <a:p>
            <a:pPr lvl="1"/>
            <a:r>
              <a:rPr lang="en-US" dirty="0" smtClean="0"/>
              <a:t>Pixel-pixel microwave coupling is a critical issue, but appears to be solvable</a:t>
            </a:r>
          </a:p>
          <a:p>
            <a:r>
              <a:rPr lang="en-US" dirty="0" smtClean="0"/>
              <a:t>Prediction:</a:t>
            </a:r>
          </a:p>
          <a:p>
            <a:pPr lvl="1"/>
            <a:r>
              <a:rPr lang="en-US" dirty="0" smtClean="0"/>
              <a:t>1D and 2D MKID </a:t>
            </a:r>
            <a:r>
              <a:rPr lang="en-US" dirty="0" err="1" smtClean="0"/>
              <a:t>submm</a:t>
            </a:r>
            <a:r>
              <a:rPr lang="en-US" dirty="0" smtClean="0"/>
              <a:t>/far-IR arrays are going to be available in the relatively near future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3982</TotalTime>
  <Words>1006</Words>
  <Application>Microsoft Macintosh PowerPoint</Application>
  <PresentationFormat>On-screen Show (4:3)</PresentationFormat>
  <Paragraphs>156</Paragraphs>
  <Slides>34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MKIDS: Progress and Prospects</vt:lpstr>
      <vt:lpstr>Team</vt:lpstr>
      <vt:lpstr>1961: STJ detector proposed</vt:lpstr>
      <vt:lpstr>1958: Mattis &amp; Bardeen</vt:lpstr>
      <vt:lpstr>1987: Kinetic Inductance Thermometers</vt:lpstr>
      <vt:lpstr>Bluzer 1992</vt:lpstr>
      <vt:lpstr>Bluzer 1995 kinetic inductance detector, T&lt;&lt;Tc</vt:lpstr>
      <vt:lpstr>1995: Microwave dissipation readout</vt:lpstr>
      <vt:lpstr>Cheap Physics Tricks</vt:lpstr>
      <vt:lpstr>1999: First MKID proposal</vt:lpstr>
      <vt:lpstr>Issues considered in proposal</vt:lpstr>
      <vt:lpstr>Multiplexing</vt:lpstr>
      <vt:lpstr>Resonator Readout</vt:lpstr>
      <vt:lpstr>Conductivity Perturbations</vt:lpstr>
      <vt:lpstr>Response to Quasiparticles</vt:lpstr>
      <vt:lpstr>Quasiparticle Distribution Function</vt:lpstr>
      <vt:lpstr>Calculating f(E)*</vt:lpstr>
      <vt:lpstr>A (too?) simple model</vt:lpstr>
      <vt:lpstr>Quasiparticle Generation</vt:lpstr>
      <vt:lpstr>Quasiparticle Recombination</vt:lpstr>
      <vt:lpstr>Quasiparticle Recombination</vt:lpstr>
      <vt:lpstr>Quasiparticle Recombination</vt:lpstr>
      <vt:lpstr>Quasiparticle Recombination</vt:lpstr>
      <vt:lpstr>Quasiparticle Recombination</vt:lpstr>
      <vt:lpstr>Calculating MKID Responsivity</vt:lpstr>
      <vt:lpstr>Noise: Gao et al. 2007 (APL 90, 102507)</vt:lpstr>
      <vt:lpstr>Noise: Kumar et al. 2008 (APL 92, 123503)</vt:lpstr>
      <vt:lpstr>Surface TLS noise reduction with IDC Noroozian et al. LTD 2009 (AIP Conf. Series  vol. 1185)</vt:lpstr>
      <vt:lpstr>Dissipation Readout</vt:lpstr>
      <vt:lpstr>Far-IR TiN MKID Array </vt:lpstr>
      <vt:lpstr>MUSIC readout at Omnisys AB Johan Riesbeck, Martin Kores, Anders Emrich</vt:lpstr>
      <vt:lpstr>UCSB/Berkeley OSR Consortium </vt:lpstr>
      <vt:lpstr>Future Prospects</vt:lpstr>
      <vt:lpstr>Future Prospects</vt:lpstr>
    </vt:vector>
  </TitlesOfParts>
  <Company>jpl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MKIDS: Progress and Problems</dc:title>
  <dc:creator>jonas Zmuidzinas</dc:creator>
  <cp:lastModifiedBy>jonas Zmuidzinas</cp:lastModifiedBy>
  <cp:revision>101</cp:revision>
  <dcterms:created xsi:type="dcterms:W3CDTF">2010-01-18T19:58:06Z</dcterms:created>
  <dcterms:modified xsi:type="dcterms:W3CDTF">2010-01-21T08:54:54Z</dcterms:modified>
</cp:coreProperties>
</file>