
<file path=[Content_Types].xml><?xml version="1.0" encoding="utf-8"?>
<Types xmlns="http://schemas.openxmlformats.org/package/2006/content-types">
  <Override PartName="/ppt/slideLayouts/slideLayout8.xml" ContentType="application/vnd.openxmlformats-officedocument.presentationml.slideLayout+xml"/>
  <Override PartName="/ppt/notesSlides/notesSlide22.xml" ContentType="application/vnd.openxmlformats-officedocument.presentationml.notesSlide+xml"/>
  <Override PartName="/ppt/slides/slide22.xml" ContentType="application/vnd.openxmlformats-officedocument.presentationml.slide+xml"/>
  <Override PartName="/ppt/slides/slide28.xml" ContentType="application/vnd.openxmlformats-officedocument.presentationml.slide+xml"/>
  <Override PartName="/ppt/notesSlides/notesSlide11.xml" ContentType="application/vnd.openxmlformats-officedocument.presentationml.notesSlide+xml"/>
  <Override PartName="/docProps/app.xml" ContentType="application/vnd.openxmlformats-officedocument.extended-properties+xml"/>
  <Override PartName="/ppt/slides/slide30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36.xml" ContentType="application/vnd.openxmlformats-officedocument.presentationml.slide+xml"/>
  <Override PartName="/ppt/slides/slide11.xml" ContentType="application/vnd.openxmlformats-officedocument.presentationml.slide+xml"/>
  <Override PartName="/ppt/slides/slide18.xml" ContentType="application/vnd.openxmlformats-officedocument.presentationml.slide+xml"/>
  <Override PartName="/ppt/slides/slide47.xml" ContentType="application/vnd.openxmlformats-officedocument.presentationml.slide+xml"/>
  <Override PartName="/ppt/notesSlides/notesSlide16.xml" ContentType="application/vnd.openxmlformats-officedocument.presentationml.notesSlide+xml"/>
  <Override PartName="/ppt/slideLayouts/slideLayout3.xml" ContentType="application/vnd.openxmlformats-officedocument.presentationml.slideLayout+xml"/>
  <Override PartName="/ppt/slides/slide21.xml" ContentType="application/vnd.openxmlformats-officedocument.presentationml.slide+xml"/>
  <Override PartName="/ppt/slides/slide23.xml" ContentType="application/vnd.openxmlformats-officedocument.presentationml.slide+xml"/>
  <Override PartName="/ppt/slideLayouts/slideLayout9.xml" ContentType="application/vnd.openxmlformats-officedocument.presentationml.slideLayout+xml"/>
  <Override PartName="/ppt/slides/slide52.xml" ContentType="application/vnd.openxmlformats-officedocument.presentationml.slide+xml"/>
  <Override PartName="/ppt/slides/slide1.xml" ContentType="application/vnd.openxmlformats-officedocument.presentationml.slide+xml"/>
  <Override PartName="/ppt/slides/slide51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notesSlides/notesSlide15.xml" ContentType="application/vnd.openxmlformats-officedocument.presentationml.notesSlide+xml"/>
  <Override PartName="/ppt/notesSlides/notesSlide4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7.xml" ContentType="application/vnd.openxmlformats-officedocument.presentationml.notesSlide+xml"/>
  <Override PartName="/ppt/notesSlides/notesSlide6.xml" ContentType="application/vnd.openxmlformats-officedocument.presentationml.notesSlide+xml"/>
  <Override PartName="/ppt/slides/slide20.xml" ContentType="application/vnd.openxmlformats-officedocument.presentationml.slide+xml"/>
  <Override PartName="/ppt/slides/slide17.xml" ContentType="application/vnd.openxmlformats-officedocument.presentationml.slide+xml"/>
  <Override PartName="/ppt/slideLayouts/slideLayout4.xml" ContentType="application/vnd.openxmlformats-officedocument.presentationml.slideLayout+xml"/>
  <Override PartName="/ppt/notesSlides/notesSlide13.xml" ContentType="application/vnd.openxmlformats-officedocument.presentationml.notesSlide+xml"/>
  <Override PartName="/ppt/slideLayouts/slideLayout2.xml" ContentType="application/vnd.openxmlformats-officedocument.presentationml.slideLayout+xml"/>
  <Override PartName="/ppt/notesSlides/notesSlide1.xml" ContentType="application/vnd.openxmlformats-officedocument.presentationml.notesSlide+xml"/>
  <Override PartName="/ppt/slides/slide43.xml" ContentType="application/vnd.openxmlformats-officedocument.presentationml.slide+xml"/>
  <Override PartName="/ppt/slideLayouts/slideLayout6.xml" ContentType="application/vnd.openxmlformats-officedocument.presentationml.slideLayout+xml"/>
  <Override PartName="/ppt/slides/slide37.xml" ContentType="application/vnd.openxmlformats-officedocument.presentationml.slide+xml"/>
  <Override PartName="/ppt/slideLayouts/slideLayout14.xml" ContentType="application/vnd.openxmlformats-officedocument.presentationml.slideLayout+xml"/>
  <Override PartName="/ppt/slides/slide10.xml" ContentType="application/vnd.openxmlformats-officedocument.presentationml.slide+xml"/>
  <Override PartName="/ppt/slides/slide33.xml" ContentType="application/vnd.openxmlformats-officedocument.presentationml.slide+xml"/>
  <Override PartName="/ppt/presProps.xml" ContentType="application/vnd.openxmlformats-officedocument.presentationml.presProps+xml"/>
  <Override PartName="/ppt/notesSlides/notesSlide18.xml" ContentType="application/vnd.openxmlformats-officedocument.presentationml.notesSlide+xml"/>
  <Default Extension="vml" ContentType="application/vnd.openxmlformats-officedocument.vmlDrawing"/>
  <Default Extension="png" ContentType="image/png"/>
  <Override PartName="/ppt/slides/slide27.xml" ContentType="application/vnd.openxmlformats-officedocument.presentationml.slide+xml"/>
  <Override PartName="/docProps/core.xml" ContentType="application/vnd.openxmlformats-package.core-properties+xml"/>
  <Override PartName="/ppt/slides/slide56.xml" ContentType="application/vnd.openxmlformats-officedocument.presentationml.slide+xml"/>
  <Override PartName="/ppt/slides/slide31.xml" ContentType="application/vnd.openxmlformats-officedocument.presentationml.slide+xml"/>
  <Default Extension="bin" ContentType="application/vnd.openxmlformats-officedocument.presentationml.printerSettings"/>
  <Override PartName="/ppt/notesSlides/notesSlide10.xml" ContentType="application/vnd.openxmlformats-officedocument.presentationml.notesSlide+xml"/>
  <Override PartName="/ppt/slides/slide53.xml" ContentType="application/vnd.openxmlformats-officedocument.presentationml.slide+xml"/>
  <Override PartName="/ppt/slides/slide55.xml" ContentType="application/vnd.openxmlformats-officedocument.presentationml.slide+xml"/>
  <Override PartName="/ppt/slides/slide12.xml" ContentType="application/vnd.openxmlformats-officedocument.presentationml.slide+xml"/>
  <Override PartName="/ppt/slides/slide19.xml" ContentType="application/vnd.openxmlformats-officedocument.presentationml.slide+xml"/>
  <Override PartName="/ppt/slides/slide41.xml" ContentType="application/vnd.openxmlformats-officedocument.presentationml.slide+xml"/>
  <Override PartName="/ppt/slides/slide46.xml" ContentType="application/vnd.openxmlformats-officedocument.presentationml.slide+xml"/>
  <Override PartName="/ppt/notesSlides/notesSlide2.xml" ContentType="application/vnd.openxmlformats-officedocument.presentationml.notesSlide+xml"/>
  <Override PartName="/ppt/notesSlides/notesSlide14.xml" ContentType="application/vnd.openxmlformats-officedocument.presentationml.notesSlide+xml"/>
  <Override PartName="/ppt/theme/theme2.xml" ContentType="application/vnd.openxmlformats-officedocument.theme+xml"/>
  <Override PartName="/ppt/slides/slide2.xml" ContentType="application/vnd.openxmlformats-officedocument.presentationml.slide+xml"/>
  <Override PartName="/ppt/slides/slide35.xml" ContentType="application/vnd.openxmlformats-officedocument.presentationml.slide+xml"/>
  <Override PartName="/ppt/slides/slide42.xml" ContentType="application/vnd.openxmlformats-officedocument.presentationml.slide+xml"/>
  <Override PartName="/ppt/slides/slide45.xml" ContentType="application/vnd.openxmlformats-officedocument.presentationml.slide+xml"/>
  <Override PartName="/ppt/notesSlides/notesSlide21.xml" ContentType="application/vnd.openxmlformats-officedocument.presentationml.notesSlide+xml"/>
  <Override PartName="/ppt/slideLayouts/slideLayout5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50.xml" ContentType="application/vnd.openxmlformats-officedocument.presentationml.slide+xml"/>
  <Override PartName="/ppt/slides/slide54.xml" ContentType="application/vnd.openxmlformats-officedocument.presentationml.slide+xml"/>
  <Override PartName="/ppt/slides/slide57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58.xml" ContentType="application/vnd.openxmlformats-officedocument.presentationml.slide+xml"/>
  <Default Extension="xml" ContentType="application/xml"/>
  <Override PartName="/ppt/slides/slide26.xml" ContentType="application/vnd.openxmlformats-officedocument.presentationml.slide+xml"/>
  <Override PartName="/ppt/slideMasters/slideMaster1.xml" ContentType="application/vnd.openxmlformats-officedocument.presentationml.slideMaster+xml"/>
  <Override PartName="/ppt/notesSlides/notesSlide7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14.xml" ContentType="application/vnd.openxmlformats-officedocument.presentationml.slide+xml"/>
  <Override PartName="/ppt/slides/slide40.xml" ContentType="application/vnd.openxmlformats-officedocument.presentationml.slide+xml"/>
  <Override PartName="/ppt/embeddings/oleObject1.bin" ContentType="application/vnd.openxmlformats-officedocument.oleObject"/>
  <Override PartName="/ppt/media/audio1.bin" ContentType="audio/unknown"/>
  <Override PartName="/ppt/slides/slide34.xml" ContentType="application/vnd.openxmlformats-officedocument.presentationml.slide+xml"/>
  <Override PartName="/ppt/slides/slide44.xml" ContentType="application/vnd.openxmlformats-officedocument.presentationml.slide+xml"/>
  <Override PartName="/ppt/notesSlides/notesSlide12.xml" ContentType="application/vnd.openxmlformats-officedocument.presentationml.notesSlide+xml"/>
  <Override PartName="/ppt/notesSlides/notesSlide5.xml" ContentType="application/vnd.openxmlformats-officedocument.presentationml.notesSlide+xml"/>
  <Override PartName="/ppt/slides/slide49.xml" ContentType="application/vnd.openxmlformats-officedocument.presentationml.slide+xml"/>
  <Override PartName="/ppt/slideLayouts/slideLayout1.xml" ContentType="application/vnd.openxmlformats-officedocument.presentationml.slideLayout+xml"/>
  <Override PartName="/ppt/slides/slide48.xml" ContentType="application/vnd.openxmlformats-officedocument.presentationml.slide+xml"/>
  <Override PartName="/ppt/theme/theme1.xml" ContentType="application/vnd.openxmlformats-officedocument.theme+xml"/>
  <Override PartName="/ppt/presentation.xml" ContentType="application/vnd.openxmlformats-officedocument.presentationml.presentation.main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Default Extension="jpeg" ContentType="image/jpeg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Layouts/slideLayout11.xml" ContentType="application/vnd.openxmlformats-officedocument.presentationml.slideLayout+xml"/>
  <Override PartName="/ppt/notesSlides/notesSlide8.xml" ContentType="application/vnd.openxmlformats-officedocument.presentationml.notesSlide+xml"/>
  <Override PartName="/ppt/slideLayouts/slideLayout13.xml" ContentType="application/vnd.openxmlformats-officedocument.presentationml.slideLayout+xml"/>
  <Override PartName="/ppt/slides/slide8.xml" ContentType="application/vnd.openxmlformats-officedocument.presentationml.slide+xml"/>
  <Override PartName="/ppt/slides/slide15.xml" ContentType="application/vnd.openxmlformats-officedocument.presentationml.slide+xml"/>
  <Default Extension="rels" ContentType="application/vnd.openxmlformats-package.relationships+xml"/>
  <Override PartName="/ppt/slides/slide9.xml" ContentType="application/vnd.openxmlformats-officedocument.presentationml.slide+xml"/>
  <Override PartName="/ppt/slides/slide24.xml" ContentType="application/vnd.openxmlformats-officedocument.presentationml.slide+xml"/>
  <Override PartName="/ppt/slides/slide39.xml" ContentType="application/vnd.openxmlformats-officedocument.presentationml.slide+xml"/>
  <Override PartName="/ppt/slides/slide32.xml" ContentType="application/vnd.openxmlformats-officedocument.presentationml.slide+xml"/>
  <Override PartName="/ppt/slides/slide6.xml" ContentType="application/vnd.openxmlformats-officedocument.presentationml.slide+xml"/>
  <Default Extension="pdf" ContentType="application/pdf"/>
  <Override PartName="/ppt/slides/slide16.xml" ContentType="application/vnd.openxmlformats-officedocument.presentationml.slide+xml"/>
  <Override PartName="/ppt/slides/slide38.xml" ContentType="application/vnd.openxmlformats-officedocument.presentationml.slide+xml"/>
  <Override PartName="/ppt/slideLayouts/slideLayout12.xml" ContentType="application/vnd.openxmlformats-officedocument.presentationml.slideLayout+xml"/>
  <Override PartName="/ppt/notesSlides/notesSlide20.xml" ContentType="application/vnd.openxmlformats-officedocument.presentationml.notesSlide+xml"/>
  <Override PartName="/ppt/slides/slide29.xml" ContentType="application/vnd.openxmlformats-officedocument.presentationml.slide+xml"/>
</Types>
</file>

<file path=_rels/.rels><?xml version="1.0" encoding="UTF-8" standalone="yes"?>
<Relationships xmlns="http://schemas.openxmlformats.org/package/2006/relationships"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aveSubsetFonts="1" autoCompressPictures="0">
  <p:sldMasterIdLst>
    <p:sldMasterId id="2147483648" r:id="rId1"/>
  </p:sldMasterIdLst>
  <p:notesMasterIdLst>
    <p:notesMasterId r:id="rId60"/>
  </p:notesMasterIdLst>
  <p:sldIdLst>
    <p:sldId id="271" r:id="rId2"/>
    <p:sldId id="306" r:id="rId3"/>
    <p:sldId id="272" r:id="rId4"/>
    <p:sldId id="279" r:id="rId5"/>
    <p:sldId id="274" r:id="rId6"/>
    <p:sldId id="275" r:id="rId7"/>
    <p:sldId id="276" r:id="rId8"/>
    <p:sldId id="277" r:id="rId9"/>
    <p:sldId id="278" r:id="rId10"/>
    <p:sldId id="280" r:id="rId11"/>
    <p:sldId id="282" r:id="rId12"/>
    <p:sldId id="283" r:id="rId13"/>
    <p:sldId id="286" r:id="rId14"/>
    <p:sldId id="287" r:id="rId15"/>
    <p:sldId id="288" r:id="rId16"/>
    <p:sldId id="291" r:id="rId17"/>
    <p:sldId id="289" r:id="rId18"/>
    <p:sldId id="290" r:id="rId19"/>
    <p:sldId id="292" r:id="rId20"/>
    <p:sldId id="293" r:id="rId21"/>
    <p:sldId id="294" r:id="rId22"/>
    <p:sldId id="297" r:id="rId23"/>
    <p:sldId id="298" r:id="rId24"/>
    <p:sldId id="300" r:id="rId25"/>
    <p:sldId id="299" r:id="rId26"/>
    <p:sldId id="301" r:id="rId27"/>
    <p:sldId id="302" r:id="rId28"/>
    <p:sldId id="295" r:id="rId29"/>
    <p:sldId id="303" r:id="rId30"/>
    <p:sldId id="322" r:id="rId31"/>
    <p:sldId id="304" r:id="rId32"/>
    <p:sldId id="305" r:id="rId33"/>
    <p:sldId id="307" r:id="rId34"/>
    <p:sldId id="310" r:id="rId35"/>
    <p:sldId id="309" r:id="rId36"/>
    <p:sldId id="311" r:id="rId37"/>
    <p:sldId id="308" r:id="rId38"/>
    <p:sldId id="314" r:id="rId39"/>
    <p:sldId id="312" r:id="rId40"/>
    <p:sldId id="313" r:id="rId41"/>
    <p:sldId id="315" r:id="rId42"/>
    <p:sldId id="267" r:id="rId43"/>
    <p:sldId id="264" r:id="rId44"/>
    <p:sldId id="319" r:id="rId45"/>
    <p:sldId id="316" r:id="rId46"/>
    <p:sldId id="317" r:id="rId47"/>
    <p:sldId id="318" r:id="rId48"/>
    <p:sldId id="320" r:id="rId49"/>
    <p:sldId id="321" r:id="rId50"/>
    <p:sldId id="323" r:id="rId51"/>
    <p:sldId id="324" r:id="rId52"/>
    <p:sldId id="325" r:id="rId53"/>
    <p:sldId id="326" r:id="rId54"/>
    <p:sldId id="327" r:id="rId55"/>
    <p:sldId id="328" r:id="rId56"/>
    <p:sldId id="329" r:id="rId57"/>
    <p:sldId id="330" r:id="rId58"/>
    <p:sldId id="331" r:id="rId59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lrMru>
    <a:srgbClr val="2C4D79"/>
    <a:srgbClr val="004394"/>
    <a:srgbClr val="004FC7"/>
    <a:srgbClr val="007AF8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lastView="sldThumbnailView">
  <p:normalViewPr showOutlineIcons="0">
    <p:restoredLeft sz="15055" autoAdjust="0"/>
    <p:restoredTop sz="94595" autoAdjust="0"/>
  </p:normalViewPr>
  <p:slideViewPr>
    <p:cSldViewPr snapToObjects="1">
      <p:cViewPr varScale="1">
        <p:scale>
          <a:sx n="137" d="100"/>
          <a:sy n="137" d="100"/>
        </p:scale>
        <p:origin x="-800" y="-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64" Type="http://schemas.openxmlformats.org/officeDocument/2006/relationships/theme" Target="theme/theme1.xml"/><Relationship Id="rId60" Type="http://schemas.openxmlformats.org/officeDocument/2006/relationships/notesMaster" Target="notesMasters/notesMaster1.xml"/><Relationship Id="rId39" Type="http://schemas.openxmlformats.org/officeDocument/2006/relationships/slide" Target="slides/slide38.xml"/><Relationship Id="rId7" Type="http://schemas.openxmlformats.org/officeDocument/2006/relationships/slide" Target="slides/slide6.xml"/><Relationship Id="rId43" Type="http://schemas.openxmlformats.org/officeDocument/2006/relationships/slide" Target="slides/slide42.xml"/><Relationship Id="rId25" Type="http://schemas.openxmlformats.org/officeDocument/2006/relationships/slide" Target="slides/slide24.xml"/><Relationship Id="rId10" Type="http://schemas.openxmlformats.org/officeDocument/2006/relationships/slide" Target="slides/slide9.xml"/><Relationship Id="rId50" Type="http://schemas.openxmlformats.org/officeDocument/2006/relationships/slide" Target="slides/slide49.xml"/><Relationship Id="rId63" Type="http://schemas.openxmlformats.org/officeDocument/2006/relationships/viewProps" Target="viewProps.xml"/><Relationship Id="rId17" Type="http://schemas.openxmlformats.org/officeDocument/2006/relationships/slide" Target="slides/slide16.xml"/><Relationship Id="rId9" Type="http://schemas.openxmlformats.org/officeDocument/2006/relationships/slide" Target="slides/slide8.xml"/><Relationship Id="rId18" Type="http://schemas.openxmlformats.org/officeDocument/2006/relationships/slide" Target="slides/slide17.xml"/><Relationship Id="rId27" Type="http://schemas.openxmlformats.org/officeDocument/2006/relationships/slide" Target="slides/slide26.xml"/><Relationship Id="rId14" Type="http://schemas.openxmlformats.org/officeDocument/2006/relationships/slide" Target="slides/slide13.xml"/><Relationship Id="rId4" Type="http://schemas.openxmlformats.org/officeDocument/2006/relationships/slide" Target="slides/slide3.xml"/><Relationship Id="rId28" Type="http://schemas.openxmlformats.org/officeDocument/2006/relationships/slide" Target="slides/slide27.xml"/><Relationship Id="rId45" Type="http://schemas.openxmlformats.org/officeDocument/2006/relationships/slide" Target="slides/slide44.xml"/><Relationship Id="rId58" Type="http://schemas.openxmlformats.org/officeDocument/2006/relationships/slide" Target="slides/slide57.xml"/><Relationship Id="rId42" Type="http://schemas.openxmlformats.org/officeDocument/2006/relationships/slide" Target="slides/slide41.xml"/><Relationship Id="rId6" Type="http://schemas.openxmlformats.org/officeDocument/2006/relationships/slide" Target="slides/slide5.xml"/><Relationship Id="rId49" Type="http://schemas.openxmlformats.org/officeDocument/2006/relationships/slide" Target="slides/slide48.xml"/><Relationship Id="rId44" Type="http://schemas.openxmlformats.org/officeDocument/2006/relationships/slide" Target="slides/slide43.xml"/><Relationship Id="rId19" Type="http://schemas.openxmlformats.org/officeDocument/2006/relationships/slide" Target="slides/slide18.xml"/><Relationship Id="rId38" Type="http://schemas.openxmlformats.org/officeDocument/2006/relationships/slide" Target="slides/slide37.xml"/><Relationship Id="rId20" Type="http://schemas.openxmlformats.org/officeDocument/2006/relationships/slide" Target="slides/slide19.xml"/><Relationship Id="rId2" Type="http://schemas.openxmlformats.org/officeDocument/2006/relationships/slide" Target="slides/slide1.xml"/><Relationship Id="rId46" Type="http://schemas.openxmlformats.org/officeDocument/2006/relationships/slide" Target="slides/slide45.xml"/><Relationship Id="rId57" Type="http://schemas.openxmlformats.org/officeDocument/2006/relationships/slide" Target="slides/slide56.xml"/><Relationship Id="rId59" Type="http://schemas.openxmlformats.org/officeDocument/2006/relationships/slide" Target="slides/slide58.xml"/><Relationship Id="rId35" Type="http://schemas.openxmlformats.org/officeDocument/2006/relationships/slide" Target="slides/slide34.xml"/><Relationship Id="rId51" Type="http://schemas.openxmlformats.org/officeDocument/2006/relationships/slide" Target="slides/slide50.xml"/><Relationship Id="rId55" Type="http://schemas.openxmlformats.org/officeDocument/2006/relationships/slide" Target="slides/slide54.xml"/><Relationship Id="rId31" Type="http://schemas.openxmlformats.org/officeDocument/2006/relationships/slide" Target="slides/slide30.xml"/><Relationship Id="rId34" Type="http://schemas.openxmlformats.org/officeDocument/2006/relationships/slide" Target="slides/slide33.xml"/><Relationship Id="rId40" Type="http://schemas.openxmlformats.org/officeDocument/2006/relationships/slide" Target="slides/slide39.xml"/><Relationship Id="rId62" Type="http://schemas.openxmlformats.org/officeDocument/2006/relationships/presProps" Target="presProps.xml"/><Relationship Id="rId36" Type="http://schemas.openxmlformats.org/officeDocument/2006/relationships/slide" Target="slides/slide35.xml"/><Relationship Id="rId1" Type="http://schemas.openxmlformats.org/officeDocument/2006/relationships/slideMaster" Target="slideMasters/slideMaster1.xml"/><Relationship Id="rId24" Type="http://schemas.openxmlformats.org/officeDocument/2006/relationships/slide" Target="slides/slide23.xml"/><Relationship Id="rId47" Type="http://schemas.openxmlformats.org/officeDocument/2006/relationships/slide" Target="slides/slide46.xml"/><Relationship Id="rId56" Type="http://schemas.openxmlformats.org/officeDocument/2006/relationships/slide" Target="slides/slide55.xml"/><Relationship Id="rId48" Type="http://schemas.openxmlformats.org/officeDocument/2006/relationships/slide" Target="slides/slide47.xml"/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2" Type="http://schemas.openxmlformats.org/officeDocument/2006/relationships/slide" Target="slides/slide51.xml"/><Relationship Id="rId65" Type="http://schemas.openxmlformats.org/officeDocument/2006/relationships/tableStyles" Target="tableStyles.xml"/><Relationship Id="rId54" Type="http://schemas.openxmlformats.org/officeDocument/2006/relationships/slide" Target="slides/slide53.xml"/><Relationship Id="rId12" Type="http://schemas.openxmlformats.org/officeDocument/2006/relationships/slide" Target="slides/slide11.xml"/><Relationship Id="rId3" Type="http://schemas.openxmlformats.org/officeDocument/2006/relationships/slide" Target="slides/slide2.xml"/><Relationship Id="rId23" Type="http://schemas.openxmlformats.org/officeDocument/2006/relationships/slide" Target="slides/slide22.xml"/><Relationship Id="rId61" Type="http://schemas.openxmlformats.org/officeDocument/2006/relationships/printerSettings" Target="printerSettings/printerSettings1.bin"/><Relationship Id="rId53" Type="http://schemas.openxmlformats.org/officeDocument/2006/relationships/slide" Target="slides/slide52.xml"/><Relationship Id="rId26" Type="http://schemas.openxmlformats.org/officeDocument/2006/relationships/slide" Target="slides/slide25.xml"/><Relationship Id="rId30" Type="http://schemas.openxmlformats.org/officeDocument/2006/relationships/slide" Target="slides/slide29.xml"/><Relationship Id="rId11" Type="http://schemas.openxmlformats.org/officeDocument/2006/relationships/slide" Target="slides/slide10.xml"/><Relationship Id="rId29" Type="http://schemas.openxmlformats.org/officeDocument/2006/relationships/slide" Target="slides/slide28.xml"/><Relationship Id="rId16" Type="http://schemas.openxmlformats.org/officeDocument/2006/relationships/slide" Target="slides/slide15.xml"/><Relationship Id="rId33" Type="http://schemas.openxmlformats.org/officeDocument/2006/relationships/slide" Target="slides/slide32.xml"/><Relationship Id="rId41" Type="http://schemas.openxmlformats.org/officeDocument/2006/relationships/slide" Target="slides/slide4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2" Type="http://schemas.openxmlformats.org/officeDocument/2006/relationships/slide" Target="slides/slide21.xml"/><Relationship Id="rId21" Type="http://schemas.openxmlformats.org/officeDocument/2006/relationships/slide" Target="slides/slide20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02.png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BF0F67C-EF5F-6649-99ED-ABC035ADD846}" type="datetimeFigureOut">
              <a:rPr lang="en-US" smtClean="0"/>
              <a:pPr/>
              <a:t>3/11/10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1D7ED0A-01B3-D44D-91D5-A477767E0C50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06" name="Rectangle 2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8307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16D5931-3607-9A47-A2DD-EC3854D5E43B}" type="slidenum">
              <a:rPr lang="en-US"/>
              <a:pPr/>
              <a:t>5</a:t>
            </a:fld>
            <a:endParaRPr lang="en-US"/>
          </a:p>
        </p:txBody>
      </p:sp>
      <p:sp>
        <p:nvSpPr>
          <p:cNvPr id="2682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82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886482B-65B7-3F49-8B3F-27BCC3CFDA0B}" type="slidenum">
              <a:rPr lang="en-US"/>
              <a:pPr/>
              <a:t>7</a:t>
            </a:fld>
            <a:endParaRPr lang="en-US"/>
          </a:p>
        </p:txBody>
      </p:sp>
      <p:sp>
        <p:nvSpPr>
          <p:cNvPr id="12800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800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7C246AA-D358-0247-B5DA-3C91273F0B53}" type="slidenum">
              <a:rPr lang="en-US"/>
              <a:pPr/>
              <a:t>8</a:t>
            </a:fld>
            <a:endParaRPr lang="en-US"/>
          </a:p>
        </p:txBody>
      </p:sp>
      <p:sp>
        <p:nvSpPr>
          <p:cNvPr id="1300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005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30" name="Rectangle 2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9331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4C13B56-7BAF-B743-9C07-D4AE06759DEF}" type="slidenum">
              <a:rPr lang="en-US"/>
              <a:pPr/>
              <a:t>10</a:t>
            </a:fld>
            <a:endParaRPr lang="en-US"/>
          </a:p>
        </p:txBody>
      </p:sp>
      <p:sp>
        <p:nvSpPr>
          <p:cNvPr id="1320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20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9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r>
              <a:rPr lang="en-US"/>
              <a:t>IRS Observations of Galaxies</a:t>
            </a:r>
          </a:p>
        </p:txBody>
      </p:sp>
      <p:sp>
        <p:nvSpPr>
          <p:cNvPr id="27650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D7552DE2-6D88-EA45-864A-F697C51AE3C2}" type="slidenum">
              <a:rPr lang="en-US"/>
              <a:pPr/>
              <a:t>13</a:t>
            </a:fld>
            <a:endParaRPr lang="en-US"/>
          </a:p>
        </p:txBody>
      </p:sp>
      <p:sp>
        <p:nvSpPr>
          <p:cNvPr id="276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7652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pPr>
              <a:spcBef>
                <a:spcPct val="0"/>
              </a:spcBef>
            </a:pPr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378" name="Rectangle 2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01379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02" name="Rectangle 2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02403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5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1746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pPr>
              <a:spcBef>
                <a:spcPct val="0"/>
              </a:spcBef>
            </a:pPr>
            <a:r>
              <a:rPr lang="en-US" smtClean="0"/>
              <a:t>Submm observations are essential in order to understand how and when the stars and the central black holes in galaxies were formed.</a:t>
            </a:r>
          </a:p>
          <a:p>
            <a:pPr>
              <a:spcBef>
                <a:spcPct val="0"/>
              </a:spcBef>
            </a:pPr>
            <a:r>
              <a:rPr lang="en-US" smtClean="0"/>
              <a:t>This simulation (Narayanan et al 2009 – Hernquist group) is for a 1:1 merger of 1E13 Msolar halos</a:t>
            </a:r>
          </a:p>
        </p:txBody>
      </p:sp>
      <p:sp>
        <p:nvSpPr>
          <p:cNvPr id="31747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D57023C9-DB17-F146-9331-A04765B5A7A4}" type="slidenum">
              <a:rPr lang="en-US"/>
              <a:pPr/>
              <a:t>16</a:t>
            </a:fld>
            <a:endParaRPr 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3"/>
          <p:cNvSpPr>
            <a:spLocks noGrp="1" noChangeArrowheads="1"/>
          </p:cNvSpPr>
          <p:nvPr>
            <p:ph type="dt" idx="1"/>
          </p:nvPr>
        </p:nvSpPr>
        <p:spPr>
          <a:ln/>
        </p:spPr>
        <p:txBody>
          <a:bodyPr/>
          <a:lstStyle/>
          <a:p>
            <a:r>
              <a:rPr lang="en-US"/>
              <a:t>IRS Observations of Galaxies</a:t>
            </a:r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306D0CD-ED02-BF46-8E61-29396B7F0DB1}" type="slidenum">
              <a:rPr lang="en-US"/>
              <a:pPr/>
              <a:t>17</a:t>
            </a:fld>
            <a:endParaRPr lang="en-US"/>
          </a:p>
        </p:txBody>
      </p:sp>
      <p:sp>
        <p:nvSpPr>
          <p:cNvPr id="6922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9222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3" name="Rectangle 7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>
            <a:prstTxWarp prst="textNoShape">
              <a:avLst/>
            </a:prstTxWarp>
          </a:bodyPr>
          <a:lstStyle/>
          <a:p>
            <a:pPr algn="r"/>
            <a:fld id="{BE94F33C-1040-DE4D-BCCA-6CCB8ECDD744}" type="slidenum">
              <a:rPr lang="en-US" sz="1200">
                <a:latin typeface="Calibri" charset="0"/>
              </a:rPr>
              <a:pPr algn="r"/>
              <a:t>21</a:t>
            </a:fld>
            <a:endParaRPr lang="en-US" sz="1200">
              <a:latin typeface="Calibri" charset="0"/>
            </a:endParaRPr>
          </a:p>
        </p:txBody>
      </p:sp>
      <p:sp>
        <p:nvSpPr>
          <p:cNvPr id="44034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4035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pPr>
              <a:spcBef>
                <a:spcPct val="0"/>
              </a:spcBef>
            </a:pPr>
            <a:endParaRPr 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1A2E7B95-E52D-CC4D-A023-A9E6916DFA22}" type="slidenum">
              <a:rPr lang="en-US"/>
              <a:pPr/>
              <a:t>22</a:t>
            </a:fld>
            <a:endParaRPr lang="en-US"/>
          </a:p>
        </p:txBody>
      </p:sp>
      <p:sp>
        <p:nvSpPr>
          <p:cNvPr id="522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4588" y="685800"/>
            <a:ext cx="4572000" cy="3429000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22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>
              <a:spcBef>
                <a:spcPct val="0"/>
              </a:spcBef>
            </a:pPr>
            <a:endParaRPr 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46A919F6-BEED-3E4D-908B-3E64F1E2A00C}" type="slidenum">
              <a:rPr lang="en-US"/>
              <a:pPr/>
              <a:t>23</a:t>
            </a:fld>
            <a:endParaRPr lang="en-US"/>
          </a:p>
        </p:txBody>
      </p:sp>
      <p:sp>
        <p:nvSpPr>
          <p:cNvPr id="54274" name="Rectangle 1026"/>
          <p:cNvSpPr>
            <a:spLocks noGrp="1" noRot="1" noChangeAspect="1" noChangeArrowheads="1"/>
          </p:cNvSpPr>
          <p:nvPr>
            <p:ph type="sldImg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4275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 lIns="91435" tIns="45718" rIns="91435" bIns="45718"/>
          <a:lstStyle/>
          <a:p>
            <a:pPr>
              <a:spcBef>
                <a:spcPct val="0"/>
              </a:spcBef>
            </a:pPr>
            <a:endParaRPr 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6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6B05315F-A4DC-D949-9658-CC75A6A94651}" type="slidenum">
              <a:rPr lang="en-US"/>
              <a:pPr/>
              <a:t>24</a:t>
            </a:fld>
            <a:endParaRPr lang="en-US"/>
          </a:p>
        </p:txBody>
      </p:sp>
      <p:sp>
        <p:nvSpPr>
          <p:cNvPr id="58370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837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 lIns="91435" tIns="45718" rIns="91435" bIns="45718"/>
          <a:lstStyle/>
          <a:p>
            <a:pPr>
              <a:spcBef>
                <a:spcPct val="0"/>
              </a:spcBef>
            </a:pPr>
            <a:endParaRPr 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13E1D873-1D1F-574D-8F1E-5CD3FB32B91A}" type="slidenum">
              <a:rPr lang="en-US"/>
              <a:pPr/>
              <a:t>25</a:t>
            </a:fld>
            <a:endParaRPr lang="en-US"/>
          </a:p>
        </p:txBody>
      </p:sp>
      <p:sp>
        <p:nvSpPr>
          <p:cNvPr id="56322" name="Rectangle 1026"/>
          <p:cNvSpPr>
            <a:spLocks noGrp="1" noRot="1" noChangeAspect="1" noChangeArrowheads="1"/>
          </p:cNvSpPr>
          <p:nvPr>
            <p:ph type="sldImg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6323" name="Rectangle 1027"/>
          <p:cNvSpPr>
            <a:spLocks noGrp="1" noChangeArrowheads="1"/>
          </p:cNvSpPr>
          <p:nvPr>
            <p:ph type="body" idx="1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>
              <a:spcBef>
                <a:spcPct val="0"/>
              </a:spcBef>
            </a:pPr>
            <a:endParaRPr 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594" name="Rectangle 2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10595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26" name="Rectangle 2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03427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028F978-A027-A64E-8538-40C78F43A32F}" type="slidenum">
              <a:rPr lang="en-US"/>
              <a:pPr/>
              <a:t>32</a:t>
            </a:fld>
            <a:endParaRPr lang="en-US"/>
          </a:p>
        </p:txBody>
      </p:sp>
      <p:sp>
        <p:nvSpPr>
          <p:cNvPr id="1085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85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1C7778A-6943-884E-9A3E-3350CB1F33BB}" type="slidenum">
              <a:rPr lang="en-US"/>
              <a:pPr/>
              <a:t>45</a:t>
            </a:fld>
            <a:endParaRPr lang="en-US"/>
          </a:p>
        </p:txBody>
      </p:sp>
      <p:sp>
        <p:nvSpPr>
          <p:cNvPr id="83970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4588" y="685800"/>
            <a:ext cx="4570412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397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3805" y="4343704"/>
            <a:ext cx="5030391" cy="4113892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 lIns="91432" tIns="45716" rIns="91432" bIns="45716">
            <a:prstTxWarp prst="textNoShape">
              <a:avLst/>
            </a:prstTxWarp>
          </a:bodyPr>
          <a:lstStyle/>
          <a:p>
            <a:endParaRPr 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9E673D4-5BB5-3240-AA7C-C07AF6B66000}" type="slidenum">
              <a:rPr lang="en-US"/>
              <a:pPr/>
              <a:t>46</a:t>
            </a:fld>
            <a:endParaRPr lang="en-US"/>
          </a:p>
        </p:txBody>
      </p:sp>
      <p:sp>
        <p:nvSpPr>
          <p:cNvPr id="2344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4588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3449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 lIns="86493" tIns="43247" rIns="86493" bIns="43247">
            <a:prstTxWarp prst="textNoShape">
              <a:avLst/>
            </a:prstTxWarp>
          </a:bodyPr>
          <a:lstStyle/>
          <a:p>
            <a:endParaRPr lang="en-U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3"/>
          <p:cNvSpPr>
            <a:spLocks noGrp="1" noChangeArrowheads="1"/>
          </p:cNvSpPr>
          <p:nvPr>
            <p:ph type="dt" idx="1"/>
          </p:nvPr>
        </p:nvSpPr>
        <p:spPr>
          <a:ln/>
        </p:spPr>
        <p:txBody>
          <a:bodyPr/>
          <a:lstStyle/>
          <a:p>
            <a:r>
              <a:rPr lang="en-US"/>
              <a:t>IRS Observations of Galaxies</a:t>
            </a:r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A1A2247-ADC7-DC46-9451-44A121FA294F}" type="slidenum">
              <a:rPr lang="en-US"/>
              <a:pPr/>
              <a:t>51</a:t>
            </a:fld>
            <a:endParaRPr lang="en-US"/>
          </a:p>
        </p:txBody>
      </p:sp>
      <p:sp>
        <p:nvSpPr>
          <p:cNvPr id="6717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717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89B8E4-4D88-AB4F-A08B-6EE2458DBF74}" type="datetimeFigureOut">
              <a:rPr lang="en-US" smtClean="0"/>
              <a:pPr/>
              <a:t>3/11/10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17D528-BA5E-DD47-8FA6-B90D5C3B716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89B8E4-4D88-AB4F-A08B-6EE2458DBF74}" type="datetimeFigureOut">
              <a:rPr lang="en-US" smtClean="0"/>
              <a:pPr/>
              <a:t>3/11/10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17D528-BA5E-DD47-8FA6-B90D5C3B716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89B8E4-4D88-AB4F-A08B-6EE2458DBF74}" type="datetimeFigureOut">
              <a:rPr lang="en-US" smtClean="0"/>
              <a:pPr/>
              <a:t>3/11/10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17D528-BA5E-DD47-8FA6-B90D5C3B716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89B8E4-4D88-AB4F-A08B-6EE2458DBF74}" type="datetimeFigureOut">
              <a:rPr lang="en-US" smtClean="0"/>
              <a:pPr/>
              <a:t>3/11/10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17D528-BA5E-DD47-8FA6-B90D5C3B716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89B8E4-4D88-AB4F-A08B-6EE2458DBF74}" type="datetimeFigureOut">
              <a:rPr lang="en-US" smtClean="0"/>
              <a:pPr/>
              <a:t>3/11/10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17D528-BA5E-DD47-8FA6-B90D5C3B716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89B8E4-4D88-AB4F-A08B-6EE2458DBF74}" type="datetimeFigureOut">
              <a:rPr lang="en-US" smtClean="0"/>
              <a:pPr/>
              <a:t>3/11/10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17D528-BA5E-DD47-8FA6-B90D5C3B716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89B8E4-4D88-AB4F-A08B-6EE2458DBF74}" type="datetimeFigureOut">
              <a:rPr lang="en-US" smtClean="0"/>
              <a:pPr/>
              <a:t>3/11/10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17D528-BA5E-DD47-8FA6-B90D5C3B716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89B8E4-4D88-AB4F-A08B-6EE2458DBF74}" type="datetimeFigureOut">
              <a:rPr lang="en-US" smtClean="0"/>
              <a:pPr/>
              <a:t>3/11/10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17D528-BA5E-DD47-8FA6-B90D5C3B716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89B8E4-4D88-AB4F-A08B-6EE2458DBF74}" type="datetimeFigureOut">
              <a:rPr lang="en-US" smtClean="0"/>
              <a:pPr/>
              <a:t>3/11/10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17D528-BA5E-DD47-8FA6-B90D5C3B716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89B8E4-4D88-AB4F-A08B-6EE2458DBF74}" type="datetimeFigureOut">
              <a:rPr lang="en-US" smtClean="0"/>
              <a:pPr/>
              <a:t>3/11/10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17D528-BA5E-DD47-8FA6-B90D5C3B716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89B8E4-4D88-AB4F-A08B-6EE2458DBF74}" type="datetimeFigureOut">
              <a:rPr lang="en-US" smtClean="0"/>
              <a:pPr/>
              <a:t>3/11/10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17D528-BA5E-DD47-8FA6-B90D5C3B716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chartAndTx">
  <p:cSld name="Title, Chart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304800"/>
            <a:ext cx="7772400" cy="8382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hart Placeholder 2"/>
          <p:cNvSpPr>
            <a:spLocks noGrp="1"/>
          </p:cNvSpPr>
          <p:nvPr>
            <p:ph type="chart" sz="half" idx="1"/>
          </p:nvPr>
        </p:nvSpPr>
        <p:spPr>
          <a:xfrm>
            <a:off x="838200" y="1295400"/>
            <a:ext cx="3810000" cy="4724400"/>
          </a:xfrm>
        </p:spPr>
        <p:txBody>
          <a:bodyPr/>
          <a:lstStyle/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800600" y="1295400"/>
            <a:ext cx="3810000" cy="47244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858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248400"/>
            <a:ext cx="1905000" cy="457200"/>
          </a:xfrm>
        </p:spPr>
        <p:txBody>
          <a:bodyPr/>
          <a:lstStyle>
            <a:lvl1pPr>
              <a:defRPr smtClean="0"/>
            </a:lvl1pPr>
          </a:lstStyle>
          <a:p>
            <a:fld id="{A9482809-6432-D043-B8BA-FFC4C7408EA5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Only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457200" y="274638"/>
            <a:ext cx="8229600" cy="620236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xAndObj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</p:spPr>
        <p:txBody>
          <a:bodyPr/>
          <a:lstStyle>
            <a:lvl1pPr>
              <a:defRPr smtClean="0"/>
            </a:lvl1pPr>
          </a:lstStyle>
          <a:p>
            <a:fld id="{C5FBA26D-9E09-6046-81CF-208A5F08E7DD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4" Type="http://schemas.openxmlformats.org/officeDocument/2006/relationships/slideLayout" Target="../slideLayouts/slideLayout14.xml"/><Relationship Id="rId4" Type="http://schemas.openxmlformats.org/officeDocument/2006/relationships/slideLayout" Target="../slideLayouts/slideLayout4.xml"/><Relationship Id="rId7" Type="http://schemas.openxmlformats.org/officeDocument/2006/relationships/slideLayout" Target="../slideLayouts/slideLayout7.xml"/><Relationship Id="rId11" Type="http://schemas.openxmlformats.org/officeDocument/2006/relationships/slideLayout" Target="../slideLayouts/slideLayout1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0" Type="http://schemas.openxmlformats.org/officeDocument/2006/relationships/slideLayout" Target="../slideLayouts/slideLayout10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9" Type="http://schemas.openxmlformats.org/officeDocument/2006/relationships/slideLayout" Target="../slideLayouts/slideLayout9.xml"/><Relationship Id="rId3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089B8E4-4D88-AB4F-A08B-6EE2458DBF74}" type="datetimeFigureOut">
              <a:rPr lang="en-US" smtClean="0"/>
              <a:pPr/>
              <a:t>3/11/10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F17D528-BA5E-DD47-8FA6-B90D5C3B716A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1" r:id="rId12"/>
    <p:sldLayoutId id="2147483662" r:id="rId13"/>
    <p:sldLayoutId id="2147483663" r:id="rId14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4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jpeg"/><Relationship Id="rId3" Type="http://schemas.openxmlformats.org/officeDocument/2006/relationships/image" Target="../media/image3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4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6.jpeg"/><Relationship Id="rId5" Type="http://schemas.openxmlformats.org/officeDocument/2006/relationships/image" Target="../media/image8.jpeg"/></Relationships>
</file>

<file path=ppt/slides/_rels/slide6.xml.rels><?xml version="1.0" encoding="UTF-8" standalone="yes"?>
<Relationships xmlns="http://schemas.openxmlformats.org/package/2006/relationships"><Relationship Id="rId4" Type="http://schemas.openxmlformats.org/officeDocument/2006/relationships/image" Target="../media/image11.pdf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.pdf"/><Relationship Id="rId3" Type="http://schemas.openxmlformats.org/officeDocument/2006/relationships/image" Target="../media/image10.png"/><Relationship Id="rId5" Type="http://schemas.openxmlformats.org/officeDocument/2006/relationships/image" Target="../media/image12.png"/></Relationships>
</file>

<file path=ppt/slides/_rels/slide7.xml.rels><?xml version="1.0" encoding="UTF-8" standalone="yes"?>
<Relationships xmlns="http://schemas.openxmlformats.org/package/2006/relationships"><Relationship Id="rId4" Type="http://schemas.openxmlformats.org/officeDocument/2006/relationships/image" Target="../media/image14.jpe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3.jpeg"/></Relationships>
</file>

<file path=ppt/slides/_rels/slide8.xml.rels><?xml version="1.0" encoding="UTF-8" standalone="yes"?>
<Relationships xmlns="http://schemas.openxmlformats.org/package/2006/relationships"><Relationship Id="rId4" Type="http://schemas.openxmlformats.org/officeDocument/2006/relationships/image" Target="../media/image16.jpe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5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4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8.png"/><Relationship Id="rId5" Type="http://schemas.openxmlformats.org/officeDocument/2006/relationships/image" Target="../media/image20.jpeg"/></Relationships>
</file>

<file path=ppt/slides/_rels/slide11.xml.rels><?xml version="1.0" encoding="UTF-8" standalone="yes"?>
<Relationships xmlns="http://schemas.openxmlformats.org/package/2006/relationships"><Relationship Id="rId4" Type="http://schemas.openxmlformats.org/officeDocument/2006/relationships/image" Target="../media/image23.pdf"/><Relationship Id="rId5" Type="http://schemas.openxmlformats.org/officeDocument/2006/relationships/image" Target="../media/image24.png"/><Relationship Id="rId7" Type="http://schemas.openxmlformats.org/officeDocument/2006/relationships/image" Target="../media/image26.jpe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1.pdf"/><Relationship Id="rId3" Type="http://schemas.openxmlformats.org/officeDocument/2006/relationships/image" Target="../media/image22.png"/><Relationship Id="rId6" Type="http://schemas.openxmlformats.org/officeDocument/2006/relationships/image" Target="../media/image25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3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jpeg"/><Relationship Id="rId4" Type="http://schemas.openxmlformats.org/officeDocument/2006/relationships/image" Target="../media/image30.png"/><Relationship Id="rId5" Type="http://schemas.openxmlformats.org/officeDocument/2006/relationships/image" Target="../media/image31.png"/><Relationship Id="rId7" Type="http://schemas.openxmlformats.org/officeDocument/2006/relationships/image" Target="../media/image14.jpeg"/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29.png"/><Relationship Id="rId6" Type="http://schemas.openxmlformats.org/officeDocument/2006/relationships/image" Target="../media/image32.jpe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3" Type="http://schemas.openxmlformats.org/officeDocument/2006/relationships/image" Target="../media/image33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4" Type="http://schemas.openxmlformats.org/officeDocument/2006/relationships/image" Target="../media/image35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34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4" Type="http://schemas.openxmlformats.org/officeDocument/2006/relationships/image" Target="../media/image38.jpeg"/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37.jpe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12.xml"/></Relationships>
</file>

<file path=ppt/slides/_rels/slide19.xml.rels><?xml version="1.0" encoding="UTF-8" standalone="yes"?>
<Relationships xmlns="http://schemas.openxmlformats.org/package/2006/relationships"><Relationship Id="rId4" Type="http://schemas.openxmlformats.org/officeDocument/2006/relationships/image" Target="../media/image42.pdf"/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40.pdf"/><Relationship Id="rId3" Type="http://schemas.openxmlformats.org/officeDocument/2006/relationships/image" Target="../media/image41.png"/><Relationship Id="rId5" Type="http://schemas.openxmlformats.org/officeDocument/2006/relationships/image" Target="../media/image43.pn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4" Type="http://schemas.openxmlformats.org/officeDocument/2006/relationships/image" Target="../media/image44.jpeg"/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1.jpe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45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46.jpeg"/><Relationship Id="rId1" Type="http://schemas.openxmlformats.org/officeDocument/2006/relationships/slideLayout" Target="../slideLayouts/slideLayout13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47.jpeg"/><Relationship Id="rId1" Type="http://schemas.openxmlformats.org/officeDocument/2006/relationships/slideLayout" Target="../slideLayouts/slideLayout13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48.png"/><Relationship Id="rId1" Type="http://schemas.openxmlformats.org/officeDocument/2006/relationships/slideLayout" Target="../slideLayouts/slideLayout6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49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pdf"/><Relationship Id="rId3" Type="http://schemas.openxmlformats.org/officeDocument/2006/relationships/image" Target="../media/image51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pdf"/><Relationship Id="rId3" Type="http://schemas.openxmlformats.org/officeDocument/2006/relationships/image" Target="../media/image53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54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pdf"/><Relationship Id="rId3" Type="http://schemas.openxmlformats.org/officeDocument/2006/relationships/image" Target="../media/image56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pdf"/><Relationship Id="rId3" Type="http://schemas.openxmlformats.org/officeDocument/2006/relationships/image" Target="../media/image58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4" Type="http://schemas.openxmlformats.org/officeDocument/2006/relationships/image" Target="../media/image60.jpe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59.jpeg"/><Relationship Id="rId5" Type="http://schemas.openxmlformats.org/officeDocument/2006/relationships/image" Target="../media/image61.jpeg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jpe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4" Type="http://schemas.openxmlformats.org/officeDocument/2006/relationships/image" Target="../media/image65.pdf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3.pdf"/><Relationship Id="rId3" Type="http://schemas.openxmlformats.org/officeDocument/2006/relationships/image" Target="../media/image64.png"/><Relationship Id="rId5" Type="http://schemas.openxmlformats.org/officeDocument/2006/relationships/image" Target="../media/image66.png"/></Relationships>
</file>

<file path=ppt/slides/_rels/slide35.xml.rels><?xml version="1.0" encoding="UTF-8" standalone="yes"?>
<Relationships xmlns="http://schemas.openxmlformats.org/package/2006/relationships"><Relationship Id="rId4" Type="http://schemas.openxmlformats.org/officeDocument/2006/relationships/image" Target="../media/image69.pdf"/><Relationship Id="rId7" Type="http://schemas.openxmlformats.org/officeDocument/2006/relationships/image" Target="../media/image72.png"/><Relationship Id="rId11" Type="http://schemas.openxmlformats.org/officeDocument/2006/relationships/image" Target="../media/image7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1.pdf"/><Relationship Id="rId8" Type="http://schemas.openxmlformats.org/officeDocument/2006/relationships/image" Target="../media/image73.pdf"/><Relationship Id="rId13" Type="http://schemas.openxmlformats.org/officeDocument/2006/relationships/image" Target="../media/image78.png"/><Relationship Id="rId10" Type="http://schemas.openxmlformats.org/officeDocument/2006/relationships/image" Target="../media/image75.pdf"/><Relationship Id="rId5" Type="http://schemas.openxmlformats.org/officeDocument/2006/relationships/image" Target="../media/image70.png"/><Relationship Id="rId12" Type="http://schemas.openxmlformats.org/officeDocument/2006/relationships/image" Target="../media/image77.pdf"/><Relationship Id="rId2" Type="http://schemas.openxmlformats.org/officeDocument/2006/relationships/image" Target="../media/image67.pdf"/><Relationship Id="rId9" Type="http://schemas.openxmlformats.org/officeDocument/2006/relationships/image" Target="../media/image74.png"/><Relationship Id="rId3" Type="http://schemas.openxmlformats.org/officeDocument/2006/relationships/image" Target="../media/image68.png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9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4" Type="http://schemas.openxmlformats.org/officeDocument/2006/relationships/image" Target="../media/image82.pdf"/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80.jpeg"/><Relationship Id="rId3" Type="http://schemas.openxmlformats.org/officeDocument/2006/relationships/image" Target="../media/image81.jpeg"/><Relationship Id="rId5" Type="http://schemas.openxmlformats.org/officeDocument/2006/relationships/image" Target="../media/image83.png"/></Relationships>
</file>

<file path=ppt/slides/_rels/slide38.xml.rels><?xml version="1.0" encoding="UTF-8" standalone="yes"?>
<Relationships xmlns="http://schemas.openxmlformats.org/package/2006/relationships"><Relationship Id="rId8" Type="http://schemas.openxmlformats.org/officeDocument/2006/relationships/image" Target="../media/image90.pdf"/><Relationship Id="rId4" Type="http://schemas.openxmlformats.org/officeDocument/2006/relationships/image" Target="../media/image86.pdf"/><Relationship Id="rId5" Type="http://schemas.openxmlformats.org/officeDocument/2006/relationships/image" Target="../media/image87.png"/><Relationship Id="rId7" Type="http://schemas.openxmlformats.org/officeDocument/2006/relationships/image" Target="../media/image89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4.pdf"/><Relationship Id="rId9" Type="http://schemas.openxmlformats.org/officeDocument/2006/relationships/image" Target="../media/image91.png"/><Relationship Id="rId3" Type="http://schemas.openxmlformats.org/officeDocument/2006/relationships/image" Target="../media/image85.png"/><Relationship Id="rId6" Type="http://schemas.openxmlformats.org/officeDocument/2006/relationships/image" Target="../media/image88.pdf"/></Relationships>
</file>

<file path=ppt/slides/_rels/slide39.xml.rels><?xml version="1.0" encoding="UTF-8" standalone="yes"?>
<Relationships xmlns="http://schemas.openxmlformats.org/package/2006/relationships"><Relationship Id="rId4" Type="http://schemas.openxmlformats.org/officeDocument/2006/relationships/image" Target="../media/image94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2.pdf"/><Relationship Id="rId3" Type="http://schemas.openxmlformats.org/officeDocument/2006/relationships/image" Target="../media/image93.png"/></Relationships>
</file>

<file path=ppt/slides/_rels/slide40.xml.rels><?xml version="1.0" encoding="UTF-8" standalone="yes"?>
<Relationships xmlns="http://schemas.openxmlformats.org/package/2006/relationships"><Relationship Id="rId4" Type="http://schemas.openxmlformats.org/officeDocument/2006/relationships/image" Target="../media/image97.jpe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5.png"/><Relationship Id="rId3" Type="http://schemas.openxmlformats.org/officeDocument/2006/relationships/image" Target="../media/image96.jpeg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8.jpeg"/><Relationship Id="rId3" Type="http://schemas.openxmlformats.org/officeDocument/2006/relationships/image" Target="../media/image99.jpe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0.jpe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1.pn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6" Type="http://schemas.openxmlformats.org/officeDocument/2006/relationships/image" Target="../media/image104.png"/><Relationship Id="rId4" Type="http://schemas.openxmlformats.org/officeDocument/2006/relationships/oleObject" Target="../embeddings/oleObject1.bin"/><Relationship Id="rId1" Type="http://schemas.openxmlformats.org/officeDocument/2006/relationships/vmlDrawing" Target="../drawings/vmlDrawing1.vml"/><Relationship Id="rId2" Type="http://schemas.openxmlformats.org/officeDocument/2006/relationships/slideLayout" Target="../slideLayouts/slideLayout14.xml"/><Relationship Id="rId3" Type="http://schemas.openxmlformats.org/officeDocument/2006/relationships/notesSlide" Target="../notesSlides/notesSlide20.xml"/><Relationship Id="rId5" Type="http://schemas.openxmlformats.org/officeDocument/2006/relationships/image" Target="../media/image103.jpeg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105.jpeg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4" Type="http://schemas.openxmlformats.org/officeDocument/2006/relationships/image" Target="../media/image108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6.png"/><Relationship Id="rId3" Type="http://schemas.openxmlformats.org/officeDocument/2006/relationships/image" Target="../media/image107.pdf"/></Relationships>
</file>

<file path=ppt/slides/_rels/slide48.xml.rels><?xml version="1.0" encoding="UTF-8" standalone="yes"?>
<Relationships xmlns="http://schemas.openxmlformats.org/package/2006/relationships"><Relationship Id="rId4" Type="http://schemas.openxmlformats.org/officeDocument/2006/relationships/image" Target="../media/image111.jpe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9.pdf"/><Relationship Id="rId3" Type="http://schemas.openxmlformats.org/officeDocument/2006/relationships/image" Target="../media/image110.png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2.pdf"/><Relationship Id="rId3" Type="http://schemas.openxmlformats.org/officeDocument/2006/relationships/image" Target="../media/image113.png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3" Type="http://schemas.openxmlformats.org/officeDocument/2006/relationships/image" Target="../media/image114.jpeg"/><Relationship Id="rId1" Type="http://schemas.openxmlformats.org/officeDocument/2006/relationships/slideLayout" Target="../slideLayouts/slideLayout6.xml"/></Relationships>
</file>

<file path=ppt/slides/_rels/slide52.xml.rels><?xml version="1.0" encoding="UTF-8" standalone="yes"?>
<Relationships xmlns="http://schemas.openxmlformats.org/package/2006/relationships"><Relationship Id="rId4" Type="http://schemas.openxmlformats.org/officeDocument/2006/relationships/image" Target="../media/image117.png"/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115.png"/><Relationship Id="rId3" Type="http://schemas.openxmlformats.org/officeDocument/2006/relationships/image" Target="../media/image116.jpeg"/><Relationship Id="rId5" Type="http://schemas.openxmlformats.org/officeDocument/2006/relationships/image" Target="../media/image118.png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9.pdf"/><Relationship Id="rId3" Type="http://schemas.openxmlformats.org/officeDocument/2006/relationships/image" Target="../media/image120.png"/><Relationship Id="rId1" Type="http://schemas.openxmlformats.org/officeDocument/2006/relationships/slideLayout" Target="../slideLayouts/slideLayout6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1.pdf"/><Relationship Id="rId3" Type="http://schemas.openxmlformats.org/officeDocument/2006/relationships/image" Target="../media/image122.png"/><Relationship Id="rId1" Type="http://schemas.openxmlformats.org/officeDocument/2006/relationships/slideLayout" Target="../slideLayouts/slideLayout6.xml"/></Relationships>
</file>

<file path=ppt/slides/_rels/slide55.xml.rels><?xml version="1.0" encoding="UTF-8" standalone="yes"?>
<Relationships xmlns="http://schemas.openxmlformats.org/package/2006/relationships"><Relationship Id="rId4" Type="http://schemas.openxmlformats.org/officeDocument/2006/relationships/image" Target="../media/image125.png"/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123.png"/><Relationship Id="rId3" Type="http://schemas.openxmlformats.org/officeDocument/2006/relationships/image" Target="../media/image124.png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6.png"/><Relationship Id="rId3" Type="http://schemas.openxmlformats.org/officeDocument/2006/relationships/image" Target="../media/image127.png"/><Relationship Id="rId1" Type="http://schemas.openxmlformats.org/officeDocument/2006/relationships/slideLayout" Target="../slideLayouts/slideLayout6.xml"/></Relationships>
</file>

<file path=ppt/slides/_rels/slide57.xml.rels><?xml version="1.0" encoding="UTF-8" standalone="yes"?>
<Relationships xmlns="http://schemas.openxmlformats.org/package/2006/relationships"><Relationship Id="rId4" Type="http://schemas.openxmlformats.org/officeDocument/2006/relationships/image" Target="../media/image129.jpeg"/><Relationship Id="rId5" Type="http://schemas.openxmlformats.org/officeDocument/2006/relationships/image" Target="../media/image130.png"/><Relationship Id="rId7" Type="http://schemas.openxmlformats.org/officeDocument/2006/relationships/image" Target="../media/image1.jpeg"/><Relationship Id="rId1" Type="http://schemas.openxmlformats.org/officeDocument/2006/relationships/slideLayout" Target="../slideLayouts/slideLayout6.xml"/><Relationship Id="rId2" Type="http://schemas.openxmlformats.org/officeDocument/2006/relationships/audio" Target="../media/audio1.bin"/><Relationship Id="rId3" Type="http://schemas.openxmlformats.org/officeDocument/2006/relationships/image" Target="../media/image128.jpeg"/><Relationship Id="rId6" Type="http://schemas.openxmlformats.org/officeDocument/2006/relationships/image" Target="../media/image131.jpeg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09" name="Picture 2" descr="CCAT-Telescope 29Nov M3"/>
          <p:cNvPicPr>
            <a:picLocks noChangeAspect="1" noChangeArrowheads="1"/>
          </p:cNvPicPr>
          <p:nvPr/>
        </p:nvPicPr>
        <p:blipFill>
          <a:blip r:embed="rId3"/>
          <a:srcRect l="1584" r="5000" b="12059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410" name="Title 1"/>
          <p:cNvSpPr>
            <a:spLocks noGrp="1"/>
          </p:cNvSpPr>
          <p:nvPr>
            <p:ph type="ctrTitle"/>
          </p:nvPr>
        </p:nvSpPr>
        <p:spPr>
          <a:xfrm>
            <a:off x="685800" y="76200"/>
            <a:ext cx="7772400" cy="1470025"/>
          </a:xfrm>
        </p:spPr>
        <p:txBody>
          <a:bodyPr/>
          <a:lstStyle/>
          <a:p>
            <a:r>
              <a:rPr lang="en-US" dirty="0" smtClean="0">
                <a:solidFill>
                  <a:schemeClr val="bg1"/>
                </a:solidFill>
              </a:rPr>
              <a:t>Surveying the </a:t>
            </a:r>
            <a:r>
              <a:rPr lang="en-US" dirty="0" err="1" smtClean="0">
                <a:solidFill>
                  <a:schemeClr val="bg1"/>
                </a:solidFill>
              </a:rPr>
              <a:t>Submillimeter</a:t>
            </a:r>
            <a:r>
              <a:rPr lang="en-US" dirty="0" smtClean="0">
                <a:solidFill>
                  <a:schemeClr val="bg1"/>
                </a:solidFill>
              </a:rPr>
              <a:t> Universe with CCAT</a:t>
            </a:r>
          </a:p>
        </p:txBody>
      </p:sp>
      <p:sp>
        <p:nvSpPr>
          <p:cNvPr id="17411" name="Subtitle 2"/>
          <p:cNvSpPr>
            <a:spLocks noGrp="1"/>
          </p:cNvSpPr>
          <p:nvPr>
            <p:ph type="subTitle" idx="1"/>
          </p:nvPr>
        </p:nvSpPr>
        <p:spPr>
          <a:xfrm>
            <a:off x="1371600" y="5715000"/>
            <a:ext cx="6400800" cy="838200"/>
          </a:xfrm>
        </p:spPr>
        <p:txBody>
          <a:bodyPr>
            <a:normAutofit fontScale="85000" lnSpcReduction="20000"/>
          </a:bodyPr>
          <a:lstStyle/>
          <a:p>
            <a:r>
              <a:rPr lang="en-US" dirty="0" smtClean="0">
                <a:solidFill>
                  <a:srgbClr val="FFFFFF"/>
                </a:solidFill>
              </a:rPr>
              <a:t>Jonas Zmuidzinas</a:t>
            </a:r>
          </a:p>
          <a:p>
            <a:r>
              <a:rPr lang="en-US" dirty="0" smtClean="0">
                <a:solidFill>
                  <a:srgbClr val="FFFFFF"/>
                </a:solidFill>
              </a:rPr>
              <a:t>Caltech</a:t>
            </a:r>
          </a:p>
        </p:txBody>
      </p:sp>
      <p:sp>
        <p:nvSpPr>
          <p:cNvPr id="5" name="Text Box 9"/>
          <p:cNvSpPr txBox="1">
            <a:spLocks noChangeArrowheads="1"/>
          </p:cNvSpPr>
          <p:nvPr/>
        </p:nvSpPr>
        <p:spPr bwMode="auto">
          <a:xfrm>
            <a:off x="511248" y="6427820"/>
            <a:ext cx="8153400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/>
            <a:r>
              <a:rPr lang="en-US" dirty="0">
                <a:solidFill>
                  <a:schemeClr val="bg1"/>
                </a:solidFill>
              </a:rPr>
              <a:t>Cornell, Caltech/JPL, CU Boulder, AUI, UK ATC, BC &amp; Waterloo, K</a:t>
            </a:r>
            <a:r>
              <a:rPr lang="en-US" altLang="ja-JP" dirty="0">
                <a:solidFill>
                  <a:schemeClr val="bg1"/>
                </a:solidFill>
              </a:rPr>
              <a:t>ö</a:t>
            </a:r>
            <a:r>
              <a:rPr lang="en-US" dirty="0">
                <a:solidFill>
                  <a:schemeClr val="bg1"/>
                </a:solidFill>
              </a:rPr>
              <a:t>ln &amp; Bonn</a:t>
            </a:r>
          </a:p>
        </p:txBody>
      </p:sp>
      <p:sp>
        <p:nvSpPr>
          <p:cNvPr id="6" name="Text Box 5"/>
          <p:cNvSpPr txBox="1">
            <a:spLocks noChangeArrowheads="1"/>
          </p:cNvSpPr>
          <p:nvPr/>
        </p:nvSpPr>
        <p:spPr bwMode="auto">
          <a:xfrm>
            <a:off x="685800" y="1654175"/>
            <a:ext cx="2362200" cy="2765425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lnSpc>
                <a:spcPct val="90000"/>
              </a:lnSpc>
              <a:spcBef>
                <a:spcPct val="20000"/>
              </a:spcBef>
            </a:pPr>
            <a:r>
              <a:rPr lang="en-US" dirty="0">
                <a:solidFill>
                  <a:schemeClr val="bg1"/>
                </a:solidFill>
              </a:rPr>
              <a:t>25m </a:t>
            </a:r>
            <a:r>
              <a:rPr lang="en-US" dirty="0" err="1">
                <a:solidFill>
                  <a:schemeClr val="bg1"/>
                </a:solidFill>
              </a:rPr>
              <a:t>dia</a:t>
            </a:r>
            <a:r>
              <a:rPr lang="en-US" dirty="0">
                <a:solidFill>
                  <a:schemeClr val="bg1"/>
                </a:solidFill>
              </a:rPr>
              <a:t>, 10</a:t>
            </a:r>
            <a:r>
              <a:rPr lang="en-US" dirty="0">
                <a:solidFill>
                  <a:schemeClr val="bg1"/>
                </a:solidFill>
                <a:latin typeface="Symbol" pitchFamily="-111" charset="2"/>
              </a:rPr>
              <a:t>m</a:t>
            </a:r>
            <a:r>
              <a:rPr lang="en-US" dirty="0">
                <a:solidFill>
                  <a:schemeClr val="bg1"/>
                </a:solidFill>
              </a:rPr>
              <a:t>m </a:t>
            </a:r>
            <a:r>
              <a:rPr lang="en-US" dirty="0" err="1">
                <a:solidFill>
                  <a:schemeClr val="bg1"/>
                </a:solidFill>
              </a:rPr>
              <a:t>rms</a:t>
            </a:r>
            <a:endParaRPr lang="en-US" dirty="0">
              <a:solidFill>
                <a:schemeClr val="bg1"/>
              </a:solidFill>
            </a:endParaRPr>
          </a:p>
          <a:p>
            <a:pPr>
              <a:lnSpc>
                <a:spcPct val="90000"/>
              </a:lnSpc>
              <a:spcBef>
                <a:spcPct val="20000"/>
              </a:spcBef>
            </a:pPr>
            <a:r>
              <a:rPr lang="en-US" dirty="0">
                <a:solidFill>
                  <a:schemeClr val="bg1"/>
                </a:solidFill>
              </a:rPr>
              <a:t>20’ </a:t>
            </a:r>
            <a:r>
              <a:rPr lang="en-US" dirty="0" smtClean="0">
                <a:solidFill>
                  <a:schemeClr val="bg1"/>
                </a:solidFill>
              </a:rPr>
              <a:t>FOV </a:t>
            </a:r>
            <a:r>
              <a:rPr lang="en-US" dirty="0" err="1" smtClean="0">
                <a:solidFill>
                  <a:schemeClr val="bg1"/>
                </a:solidFill>
                <a:sym typeface="Wingdings"/>
              </a:rPr>
              <a:t></a:t>
            </a:r>
            <a:r>
              <a:rPr lang="en-US" dirty="0" smtClean="0">
                <a:solidFill>
                  <a:schemeClr val="bg1"/>
                </a:solidFill>
                <a:sym typeface="Wingdings"/>
              </a:rPr>
              <a:t> 1</a:t>
            </a:r>
            <a:r>
              <a:rPr lang="en-US" baseline="30000" dirty="0" smtClean="0">
                <a:solidFill>
                  <a:schemeClr val="bg1"/>
                </a:solidFill>
                <a:sym typeface="Wingdings"/>
              </a:rPr>
              <a:t>o</a:t>
            </a:r>
            <a:r>
              <a:rPr lang="en-US" dirty="0" smtClean="0">
                <a:solidFill>
                  <a:schemeClr val="bg1"/>
                </a:solidFill>
                <a:sym typeface="Wingdings"/>
              </a:rPr>
              <a:t> FOV</a:t>
            </a:r>
            <a:endParaRPr lang="en-US" dirty="0" smtClean="0">
              <a:solidFill>
                <a:schemeClr val="bg1"/>
              </a:solidFill>
            </a:endParaRPr>
          </a:p>
          <a:p>
            <a:pPr>
              <a:lnSpc>
                <a:spcPct val="90000"/>
              </a:lnSpc>
              <a:spcBef>
                <a:spcPct val="20000"/>
              </a:spcBef>
            </a:pPr>
            <a:r>
              <a:rPr lang="en-US" dirty="0">
                <a:solidFill>
                  <a:schemeClr val="bg1"/>
                </a:solidFill>
              </a:rPr>
              <a:t>0.5” </a:t>
            </a:r>
            <a:r>
              <a:rPr lang="en-US" dirty="0" err="1">
                <a:solidFill>
                  <a:schemeClr val="bg1"/>
                </a:solidFill>
              </a:rPr>
              <a:t>rms</a:t>
            </a:r>
            <a:r>
              <a:rPr lang="en-US" dirty="0">
                <a:solidFill>
                  <a:schemeClr val="bg1"/>
                </a:solidFill>
              </a:rPr>
              <a:t> pointing</a:t>
            </a:r>
          </a:p>
          <a:p>
            <a:pPr>
              <a:lnSpc>
                <a:spcPct val="90000"/>
              </a:lnSpc>
              <a:spcBef>
                <a:spcPct val="20000"/>
              </a:spcBef>
            </a:pPr>
            <a:r>
              <a:rPr lang="en-US" dirty="0">
                <a:solidFill>
                  <a:schemeClr val="bg1"/>
                </a:solidFill>
              </a:rPr>
              <a:t>1deg/s scan speed</a:t>
            </a:r>
          </a:p>
          <a:p>
            <a:pPr>
              <a:lnSpc>
                <a:spcPct val="90000"/>
              </a:lnSpc>
              <a:spcBef>
                <a:spcPct val="20000"/>
              </a:spcBef>
            </a:pPr>
            <a:r>
              <a:rPr lang="en-US" dirty="0">
                <a:solidFill>
                  <a:schemeClr val="bg1"/>
                </a:solidFill>
              </a:rPr>
              <a:t>Cameras:</a:t>
            </a:r>
          </a:p>
          <a:p>
            <a:pPr>
              <a:lnSpc>
                <a:spcPct val="90000"/>
              </a:lnSpc>
              <a:spcBef>
                <a:spcPct val="20000"/>
              </a:spcBef>
            </a:pPr>
            <a:r>
              <a:rPr lang="en-US" dirty="0" err="1">
                <a:solidFill>
                  <a:schemeClr val="bg1"/>
                </a:solidFill>
                <a:latin typeface="Symbol" pitchFamily="-111" charset="2"/>
              </a:rPr>
              <a:t>l</a:t>
            </a:r>
            <a:r>
              <a:rPr lang="en-US" dirty="0">
                <a:solidFill>
                  <a:schemeClr val="bg1"/>
                </a:solidFill>
              </a:rPr>
              <a:t>=0.74-2mm</a:t>
            </a:r>
          </a:p>
          <a:p>
            <a:pPr>
              <a:lnSpc>
                <a:spcPct val="90000"/>
              </a:lnSpc>
              <a:spcBef>
                <a:spcPct val="20000"/>
              </a:spcBef>
            </a:pPr>
            <a:r>
              <a:rPr lang="en-US" dirty="0" err="1">
                <a:solidFill>
                  <a:schemeClr val="bg1"/>
                </a:solidFill>
                <a:latin typeface="Symbol" pitchFamily="-111" charset="2"/>
              </a:rPr>
              <a:t>l</a:t>
            </a:r>
            <a:r>
              <a:rPr lang="en-US" dirty="0">
                <a:solidFill>
                  <a:schemeClr val="bg1"/>
                </a:solidFill>
              </a:rPr>
              <a:t>=0.2-0.62mm</a:t>
            </a:r>
          </a:p>
          <a:p>
            <a:pPr>
              <a:lnSpc>
                <a:spcPct val="90000"/>
              </a:lnSpc>
              <a:spcBef>
                <a:spcPct val="20000"/>
              </a:spcBef>
            </a:pPr>
            <a:r>
              <a:rPr lang="en-US" dirty="0">
                <a:solidFill>
                  <a:schemeClr val="bg1"/>
                </a:solidFill>
              </a:rPr>
              <a:t>MOS</a:t>
            </a:r>
          </a:p>
          <a:p>
            <a:pPr>
              <a:lnSpc>
                <a:spcPct val="90000"/>
              </a:lnSpc>
              <a:spcBef>
                <a:spcPct val="20000"/>
              </a:spcBef>
            </a:pPr>
            <a:r>
              <a:rPr lang="en-US" dirty="0">
                <a:solidFill>
                  <a:schemeClr val="bg1"/>
                </a:solidFill>
              </a:rPr>
              <a:t>Total cost $120M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1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6200"/>
            <a:ext cx="8229600" cy="868362"/>
          </a:xfrm>
        </p:spPr>
        <p:txBody>
          <a:bodyPr/>
          <a:lstStyle/>
          <a:p>
            <a:r>
              <a:rPr lang="en-US" dirty="0" smtClean="0"/>
              <a:t>Brief History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14400"/>
            <a:ext cx="8229600" cy="5562600"/>
          </a:xfrm>
        </p:spPr>
        <p:txBody>
          <a:bodyPr>
            <a:normAutofit fontScale="62500" lnSpcReduction="20000"/>
          </a:bodyPr>
          <a:lstStyle/>
          <a:p>
            <a:r>
              <a:rPr lang="en-US" dirty="0" smtClean="0"/>
              <a:t>Pre-2003</a:t>
            </a:r>
          </a:p>
          <a:p>
            <a:pPr lvl="1"/>
            <a:r>
              <a:rPr lang="en-US" dirty="0" smtClean="0"/>
              <a:t>Cornell investigates IR telescope in Atacama</a:t>
            </a:r>
          </a:p>
          <a:p>
            <a:pPr lvl="1"/>
            <a:r>
              <a:rPr lang="en-US" dirty="0" smtClean="0"/>
              <a:t>Caltech operating CSO on Mauna Kea</a:t>
            </a:r>
          </a:p>
          <a:p>
            <a:r>
              <a:rPr lang="en-US" dirty="0" smtClean="0"/>
              <a:t>2003: initial discussions</a:t>
            </a:r>
          </a:p>
          <a:p>
            <a:pPr lvl="1"/>
            <a:r>
              <a:rPr lang="en-US" dirty="0" smtClean="0"/>
              <a:t>Bradford &amp; Zmuidzinas 2003 (paper in Proc. 4</a:t>
            </a:r>
            <a:r>
              <a:rPr lang="en-US" baseline="30000" dirty="0" smtClean="0"/>
              <a:t>th</a:t>
            </a:r>
            <a:r>
              <a:rPr lang="en-US" dirty="0" smtClean="0"/>
              <a:t> Zermatt symposium)</a:t>
            </a:r>
          </a:p>
          <a:p>
            <a:pPr lvl="1"/>
            <a:r>
              <a:rPr lang="en-US" dirty="0" smtClean="0"/>
              <a:t>Cornell/Caltech meeting</a:t>
            </a:r>
          </a:p>
          <a:p>
            <a:r>
              <a:rPr lang="en-US" dirty="0" smtClean="0"/>
              <a:t>2004: MOU, study funding, PM Tom Sebring and DPM Simon Radford hired</a:t>
            </a:r>
          </a:p>
          <a:p>
            <a:r>
              <a:rPr lang="en-US" dirty="0" smtClean="0"/>
              <a:t>2005: Feasibility study</a:t>
            </a:r>
          </a:p>
          <a:p>
            <a:r>
              <a:rPr lang="en-US" dirty="0" smtClean="0"/>
              <a:t>2006: Review of Feasibility Report</a:t>
            </a:r>
          </a:p>
          <a:p>
            <a:pPr lvl="1"/>
            <a:r>
              <a:rPr lang="en-US" dirty="0" smtClean="0"/>
              <a:t>Cost: $100M</a:t>
            </a:r>
          </a:p>
          <a:p>
            <a:pPr lvl="1"/>
            <a:r>
              <a:rPr lang="en-US" dirty="0" smtClean="0"/>
              <a:t>Additional partners needed</a:t>
            </a:r>
          </a:p>
          <a:p>
            <a:r>
              <a:rPr lang="en-US" dirty="0" smtClean="0"/>
              <a:t>2007 – present</a:t>
            </a:r>
          </a:p>
          <a:p>
            <a:pPr lvl="1"/>
            <a:r>
              <a:rPr lang="en-US" dirty="0" smtClean="0"/>
              <a:t>Partnership development: Colorado, UK, Canada, Koln/Bonn</a:t>
            </a:r>
          </a:p>
          <a:p>
            <a:pPr lvl="1"/>
            <a:r>
              <a:rPr lang="en-US" dirty="0" smtClean="0"/>
              <a:t>Technical studies (achieving 10 </a:t>
            </a:r>
            <a:r>
              <a:rPr lang="en-US" dirty="0" smtClean="0">
                <a:latin typeface="Symbol" charset="2"/>
                <a:cs typeface="Symbol" charset="2"/>
              </a:rPr>
              <a:t>m</a:t>
            </a:r>
            <a:r>
              <a:rPr lang="en-US" dirty="0" smtClean="0"/>
              <a:t>m surface)</a:t>
            </a:r>
          </a:p>
          <a:p>
            <a:pPr lvl="1"/>
            <a:r>
              <a:rPr lang="en-US" dirty="0" smtClean="0"/>
              <a:t>Ongoing detector &amp; instrumentation development</a:t>
            </a:r>
          </a:p>
          <a:p>
            <a:r>
              <a:rPr lang="en-US" dirty="0" smtClean="0"/>
              <a:t>2009</a:t>
            </a:r>
          </a:p>
          <a:p>
            <a:pPr lvl="1"/>
            <a:r>
              <a:rPr lang="en-US" dirty="0" smtClean="0"/>
              <a:t>Astro2010 review</a:t>
            </a:r>
          </a:p>
          <a:p>
            <a:pPr lvl="1"/>
            <a:r>
              <a:rPr lang="en-US" dirty="0" smtClean="0"/>
              <a:t>Steve </a:t>
            </a:r>
            <a:r>
              <a:rPr lang="en-US" dirty="0" err="1" smtClean="0"/>
              <a:t>Padin</a:t>
            </a:r>
            <a:r>
              <a:rPr lang="en-US" dirty="0" smtClean="0"/>
              <a:t> (SPT/Chicago) joins Caltech to lead telescope design 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3828" name="Picture 4" descr="IMG_0002"/>
          <p:cNvPicPr>
            <a:picLocks noChangeAspect="1" noChangeArrowheads="1"/>
          </p:cNvPicPr>
          <p:nvPr/>
        </p:nvPicPr>
        <p:blipFill>
          <a:blip r:embed="rId2"/>
          <a:srcRect l="23547" t="6041" r="35323" b="49194"/>
          <a:stretch>
            <a:fillRect/>
          </a:stretch>
        </p:blipFill>
        <p:spPr bwMode="auto">
          <a:xfrm>
            <a:off x="6159500" y="2362200"/>
            <a:ext cx="2984500" cy="4430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33829" name="Picture 5" descr="IMG_0001"/>
          <p:cNvPicPr>
            <a:picLocks noChangeAspect="1" noChangeArrowheads="1"/>
          </p:cNvPicPr>
          <p:nvPr/>
        </p:nvPicPr>
        <p:blipFill>
          <a:blip r:embed="rId3"/>
          <a:srcRect l="11961" t="25922" r="35886" b="25922"/>
          <a:stretch>
            <a:fillRect/>
          </a:stretch>
        </p:blipFill>
        <p:spPr bwMode="auto">
          <a:xfrm>
            <a:off x="2667000" y="2362200"/>
            <a:ext cx="3509963" cy="4486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33826" name="Rectangle 2"/>
          <p:cNvSpPr>
            <a:spLocks noGrp="1" noChangeArrowheads="1"/>
          </p:cNvSpPr>
          <p:nvPr>
            <p:ph type="title"/>
          </p:nvPr>
        </p:nvSpPr>
        <p:spPr>
          <a:xfrm>
            <a:off x="990600" y="304800"/>
            <a:ext cx="7696200" cy="487363"/>
          </a:xfrm>
        </p:spPr>
        <p:txBody>
          <a:bodyPr>
            <a:normAutofit fontScale="90000"/>
          </a:bodyPr>
          <a:lstStyle/>
          <a:p>
            <a:r>
              <a:rPr lang="en-US" dirty="0"/>
              <a:t>Early mm-wave astronomy</a:t>
            </a:r>
          </a:p>
        </p:txBody>
      </p:sp>
      <p:pic>
        <p:nvPicPr>
          <p:cNvPr id="333832" name="Picture 8" descr="low_nrao_bolometer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6200" y="2362200"/>
            <a:ext cx="3048000" cy="2438400"/>
          </a:xfrm>
          <a:prstGeom prst="rect">
            <a:avLst/>
          </a:prstGeom>
          <a:noFill/>
        </p:spPr>
      </p:pic>
      <p:sp>
        <p:nvSpPr>
          <p:cNvPr id="33382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990600"/>
            <a:ext cx="8229600" cy="5410200"/>
          </a:xfrm>
        </p:spPr>
        <p:txBody>
          <a:bodyPr/>
          <a:lstStyle/>
          <a:p>
            <a:r>
              <a:rPr lang="en-US" dirty="0"/>
              <a:t>1961: Frank Low invents the </a:t>
            </a:r>
            <a:r>
              <a:rPr lang="en-US" dirty="0" err="1"/>
              <a:t>Ge</a:t>
            </a:r>
            <a:r>
              <a:rPr lang="en-US" dirty="0"/>
              <a:t> bolometer</a:t>
            </a:r>
          </a:p>
          <a:p>
            <a:r>
              <a:rPr lang="en-US" dirty="0"/>
              <a:t>1963: Sun, Moon, bright planets</a:t>
            </a:r>
          </a:p>
        </p:txBody>
      </p:sp>
      <p:sp>
        <p:nvSpPr>
          <p:cNvPr id="333830" name="Text Box 6"/>
          <p:cNvSpPr txBox="1">
            <a:spLocks noChangeArrowheads="1"/>
          </p:cNvSpPr>
          <p:nvPr/>
        </p:nvSpPr>
        <p:spPr bwMode="auto">
          <a:xfrm>
            <a:off x="3270250" y="6096000"/>
            <a:ext cx="28257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400" dirty="0">
                <a:solidFill>
                  <a:schemeClr val="bg1"/>
                </a:solidFill>
              </a:rPr>
              <a:t>NRAO 5-foot mm-wave telescope</a:t>
            </a:r>
          </a:p>
        </p:txBody>
      </p:sp>
      <p:sp>
        <p:nvSpPr>
          <p:cNvPr id="333831" name="Text Box 7"/>
          <p:cNvSpPr txBox="1">
            <a:spLocks noChangeArrowheads="1"/>
          </p:cNvSpPr>
          <p:nvPr/>
        </p:nvSpPr>
        <p:spPr bwMode="auto">
          <a:xfrm>
            <a:off x="6219825" y="6450013"/>
            <a:ext cx="292417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400">
                <a:solidFill>
                  <a:schemeClr val="bg1"/>
                </a:solidFill>
              </a:rPr>
              <a:t>NRAO 12-foot mm-wave telescope</a:t>
            </a:r>
          </a:p>
        </p:txBody>
      </p:sp>
      <p:sp>
        <p:nvSpPr>
          <p:cNvPr id="333833" name="Rectangle 9"/>
          <p:cNvSpPr>
            <a:spLocks noChangeArrowheads="1"/>
          </p:cNvSpPr>
          <p:nvPr/>
        </p:nvSpPr>
        <p:spPr bwMode="auto">
          <a:xfrm>
            <a:off x="533400" y="4495800"/>
            <a:ext cx="1447800" cy="228600"/>
          </a:xfrm>
          <a:prstGeom prst="rect">
            <a:avLst/>
          </a:prstGeom>
          <a:noFill/>
          <a:ln w="25400">
            <a:solidFill>
              <a:srgbClr val="FFFF00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TextBox 10"/>
          <p:cNvSpPr txBox="1"/>
          <p:nvPr/>
        </p:nvSpPr>
        <p:spPr>
          <a:xfrm>
            <a:off x="27024" y="5257800"/>
            <a:ext cx="2569934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Sub/mm mapping speed:</a:t>
            </a:r>
          </a:p>
          <a:p>
            <a:r>
              <a:rPr lang="en-US" dirty="0" smtClean="0"/>
              <a:t>Doubling time = 1.5 years</a:t>
            </a:r>
          </a:p>
          <a:p>
            <a:r>
              <a:rPr lang="en-US" dirty="0" smtClean="0"/>
              <a:t>(over the past 45 years)</a:t>
            </a:r>
            <a:endParaRPr lang="en-US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38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38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3833" grpId="0" animBg="1"/>
      <p:bldP spid="11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6898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0"/>
            <a:ext cx="7772400" cy="1143000"/>
          </a:xfrm>
        </p:spPr>
        <p:txBody>
          <a:bodyPr/>
          <a:lstStyle/>
          <a:p>
            <a:r>
              <a:rPr lang="en-US" dirty="0" err="1" smtClean="0"/>
              <a:t>Bolometers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sz="2400" dirty="0" smtClean="0"/>
              <a:t>(S. Langley, 1878)</a:t>
            </a:r>
            <a:endParaRPr lang="en-US" dirty="0"/>
          </a:p>
        </p:txBody>
      </p:sp>
      <p:sp>
        <p:nvSpPr>
          <p:cNvPr id="3368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>
                <a:solidFill>
                  <a:srgbClr val="FFFFFF"/>
                </a:solidFill>
              </a:rPr>
              <a:t>1878: invented by Langley</a:t>
            </a:r>
          </a:p>
        </p:txBody>
      </p:sp>
      <p:pic>
        <p:nvPicPr>
          <p:cNvPr id="336900" name="Picture 4" descr="Bolometer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57200" y="1295400"/>
            <a:ext cx="8229600" cy="4318000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5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Airborne astronomy, 1970</a:t>
            </a:r>
            <a:br>
              <a:rPr lang="en-US" dirty="0"/>
            </a:br>
            <a:r>
              <a:rPr lang="en-US" sz="1800" dirty="0"/>
              <a:t>Low &amp; </a:t>
            </a:r>
            <a:r>
              <a:rPr lang="en-US" sz="1800" dirty="0" err="1"/>
              <a:t>Aumann</a:t>
            </a:r>
            <a:r>
              <a:rPr lang="en-US" sz="1800" dirty="0"/>
              <a:t>, </a:t>
            </a:r>
            <a:r>
              <a:rPr lang="en-US" sz="1800" dirty="0" err="1"/>
              <a:t>ApJ</a:t>
            </a:r>
            <a:r>
              <a:rPr lang="en-US" sz="1800" dirty="0"/>
              <a:t> 162</a:t>
            </a:r>
            <a:endParaRPr lang="en-US" dirty="0"/>
          </a:p>
        </p:txBody>
      </p:sp>
      <p:sp>
        <p:nvSpPr>
          <p:cNvPr id="2375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37572" name="Picture 4" descr="lear_jet_obs"/>
          <p:cNvPicPr>
            <a:picLocks noChangeAspect="1" noChangeArrowheads="1"/>
          </p:cNvPicPr>
          <p:nvPr/>
        </p:nvPicPr>
        <p:blipFill>
          <a:blip r:embed="rId3"/>
          <a:srcRect l="18750" r="18750"/>
          <a:stretch>
            <a:fillRect/>
          </a:stretch>
        </p:blipFill>
        <p:spPr bwMode="auto">
          <a:xfrm>
            <a:off x="457200" y="1066800"/>
            <a:ext cx="2500313" cy="2667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37573" name="Picture 5" descr="lear_jet_telescope_2"/>
          <p:cNvPicPr>
            <a:picLocks noChangeAspect="1" noChangeArrowheads="1"/>
          </p:cNvPicPr>
          <p:nvPr/>
        </p:nvPicPr>
        <p:blipFill>
          <a:blip r:embed="rId4"/>
          <a:srcRect l="18750" r="18750"/>
          <a:stretch>
            <a:fillRect/>
          </a:stretch>
        </p:blipFill>
        <p:spPr bwMode="auto">
          <a:xfrm>
            <a:off x="457200" y="3810000"/>
            <a:ext cx="2500313" cy="2667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37574" name="Picture 6" descr="low_aumann_70_LJO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3733800" y="1447800"/>
            <a:ext cx="3940175" cy="5257800"/>
          </a:xfrm>
          <a:prstGeom prst="rect">
            <a:avLst/>
          </a:prstGeom>
          <a:noFill/>
        </p:spPr>
      </p:pic>
      <p:sp>
        <p:nvSpPr>
          <p:cNvPr id="237575" name="Text Box 7"/>
          <p:cNvSpPr txBox="1">
            <a:spLocks noChangeArrowheads="1"/>
          </p:cNvSpPr>
          <p:nvPr/>
        </p:nvSpPr>
        <p:spPr bwMode="auto">
          <a:xfrm>
            <a:off x="457200" y="3260725"/>
            <a:ext cx="2555875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>
                <a:solidFill>
                  <a:schemeClr val="bg1"/>
                </a:solidFill>
              </a:rPr>
              <a:t>Lear Jet Observatory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low_tucker_68_title.pdf"/>
          <p:cNvPicPr>
            <a:picLocks noGrp="1" noChangeAspect="1"/>
          </p:cNvPicPr>
          <p:nvPr>
            <p:ph idx="1"/>
          </p:nvPr>
        </p:nvPicPr>
        <mc:AlternateContent>
          <mc:Choice xmlns:ma="http://schemas.microsoft.com/office/mac/drawingml/2008/main" Requires="ma">
            <p:blipFill>
              <a:blip r:embed="rId2"/>
              <a:srcRect t="-8873" b="-8873"/>
              <a:stretch>
                <a:fillRect/>
              </a:stretch>
            </p:blipFill>
          </mc:Choice>
          <mc:Fallback>
            <p:blipFill>
              <a:blip r:embed="rId3"/>
              <a:srcRect t="-8873" b="-8873"/>
              <a:stretch>
                <a:fillRect/>
              </a:stretch>
            </p:blipFill>
          </mc:Fallback>
        </mc:AlternateContent>
        <p:spPr/>
      </p:pic>
      <p:cxnSp>
        <p:nvCxnSpPr>
          <p:cNvPr id="7" name="Straight Connector 6"/>
          <p:cNvCxnSpPr/>
          <p:nvPr/>
        </p:nvCxnSpPr>
        <p:spPr>
          <a:xfrm>
            <a:off x="2943578" y="5213879"/>
            <a:ext cx="3429000" cy="1588"/>
          </a:xfrm>
          <a:prstGeom prst="line">
            <a:avLst/>
          </a:prstGeom>
          <a:ln>
            <a:solidFill>
              <a:srgbClr val="FFFF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Low &amp; Tucker, 1968</a:t>
            </a:r>
            <a:endParaRPr lang="en-US" dirty="0"/>
          </a:p>
        </p:txBody>
      </p:sp>
      <p:pic>
        <p:nvPicPr>
          <p:cNvPr id="5" name="Picture 4" descr="low_tucker_68_plot.pdf"/>
          <p:cNvPicPr>
            <a:picLocks noChangeAspect="1"/>
          </p:cNvPicPr>
          <p:nvPr/>
        </p:nvPicPr>
        <mc:AlternateContent>
          <mc:Choice xmlns:ma="http://schemas.microsoft.com/office/mac/drawingml/2008/main" Requires="ma">
            <p:blipFill>
              <a:blip r:embed="rId4"/>
              <a:stretch>
                <a:fillRect/>
              </a:stretch>
            </p:blipFill>
          </mc:Choice>
          <mc:Fallback>
            <p:blipFill>
              <a:blip r:embed="rId5"/>
              <a:stretch>
                <a:fillRect/>
              </a:stretch>
            </p:blipFill>
          </mc:Fallback>
        </mc:AlternateContent>
        <p:spPr>
          <a:xfrm>
            <a:off x="1447800" y="-21771"/>
            <a:ext cx="6019800" cy="687977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5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FFFFFF"/>
                </a:solidFill>
              </a:rPr>
              <a:t>1983: IRAS</a:t>
            </a:r>
            <a:r>
              <a:rPr lang="en-US" dirty="0" smtClean="0">
                <a:solidFill>
                  <a:srgbClr val="FFFFFF"/>
                </a:solidFill>
              </a:rPr>
              <a:t> finds </a:t>
            </a:r>
            <a:r>
              <a:rPr lang="en-US" dirty="0">
                <a:solidFill>
                  <a:srgbClr val="FFFFFF"/>
                </a:solidFill>
              </a:rPr>
              <a:t>ULIRGS</a:t>
            </a:r>
          </a:p>
        </p:txBody>
      </p:sp>
      <p:pic>
        <p:nvPicPr>
          <p:cNvPr id="108548" name="Picture 4" descr="iras_psc"/>
          <p:cNvPicPr>
            <a:picLocks noChangeAspect="1" noChangeArrowheads="1"/>
          </p:cNvPicPr>
          <p:nvPr/>
        </p:nvPicPr>
        <p:blipFill>
          <a:blip r:embed="rId3"/>
          <a:srcRect l="2057" t="3207" r="2057" b="3207"/>
          <a:stretch>
            <a:fillRect/>
          </a:stretch>
        </p:blipFill>
        <p:spPr bwMode="auto">
          <a:xfrm>
            <a:off x="3760078" y="2083688"/>
            <a:ext cx="4776620" cy="2990662"/>
          </a:xfrm>
          <a:prstGeom prst="rect">
            <a:avLst/>
          </a:prstGeom>
          <a:noFill/>
        </p:spPr>
      </p:pic>
      <p:pic>
        <p:nvPicPr>
          <p:cNvPr id="108549" name="Picture 5" descr="iras_sat"/>
          <p:cNvPicPr>
            <a:picLocks noChangeAspect="1" noChangeArrowheads="1"/>
          </p:cNvPicPr>
          <p:nvPr/>
        </p:nvPicPr>
        <p:blipFill>
          <a:blip r:embed="rId4"/>
          <a:srcRect l="3357" t="2246" r="3357" b="2246"/>
          <a:stretch>
            <a:fillRect/>
          </a:stretch>
        </p:blipFill>
        <p:spPr bwMode="auto">
          <a:xfrm>
            <a:off x="565062" y="1479455"/>
            <a:ext cx="2997377" cy="4584889"/>
          </a:xfrm>
          <a:prstGeom prst="rect">
            <a:avLst/>
          </a:prstGeom>
          <a:noFill/>
        </p:spPr>
      </p:pic>
      <p:sp>
        <p:nvSpPr>
          <p:cNvPr id="108550" name="Text Box 6"/>
          <p:cNvSpPr txBox="1">
            <a:spLocks noChangeArrowheads="1"/>
          </p:cNvSpPr>
          <p:nvPr/>
        </p:nvSpPr>
        <p:spPr bwMode="auto">
          <a:xfrm>
            <a:off x="5638800" y="5791200"/>
            <a:ext cx="2427367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600" dirty="0" smtClean="0">
                <a:solidFill>
                  <a:schemeClr val="bg1"/>
                </a:solidFill>
              </a:rPr>
              <a:t>NASA/JPL/Caltech/IPAC</a:t>
            </a:r>
            <a:endParaRPr lang="en-US" sz="16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57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0"/>
            <a:ext cx="7772400" cy="914400"/>
          </a:xfrm>
        </p:spPr>
        <p:txBody>
          <a:bodyPr/>
          <a:lstStyle/>
          <a:p>
            <a:r>
              <a:rPr lang="en-US" sz="2400" dirty="0">
                <a:solidFill>
                  <a:srgbClr val="FFFFFF"/>
                </a:solidFill>
              </a:rPr>
              <a:t>1996: COBE Discovers Cosmic Infrared </a:t>
            </a:r>
            <a:r>
              <a:rPr lang="en-US" sz="2400" dirty="0" smtClean="0">
                <a:solidFill>
                  <a:srgbClr val="FFFFFF"/>
                </a:solidFill>
              </a:rPr>
              <a:t>Background</a:t>
            </a:r>
            <a:br>
              <a:rPr lang="en-US" sz="2400" dirty="0" smtClean="0">
                <a:solidFill>
                  <a:srgbClr val="FFFFFF"/>
                </a:solidFill>
              </a:rPr>
            </a:br>
            <a:r>
              <a:rPr lang="en-US" sz="1600" dirty="0" smtClean="0">
                <a:solidFill>
                  <a:srgbClr val="FFFFFF"/>
                </a:solidFill>
              </a:rPr>
              <a:t>Puget et al 1996; Hauser &amp; </a:t>
            </a:r>
            <a:r>
              <a:rPr lang="en-US" sz="1600" dirty="0" err="1" smtClean="0">
                <a:solidFill>
                  <a:srgbClr val="FFFFFF"/>
                </a:solidFill>
              </a:rPr>
              <a:t>Dwek</a:t>
            </a:r>
            <a:r>
              <a:rPr lang="en-US" sz="1600" dirty="0" smtClean="0">
                <a:solidFill>
                  <a:srgbClr val="FFFFFF"/>
                </a:solidFill>
              </a:rPr>
              <a:t> 1998</a:t>
            </a:r>
            <a:endParaRPr lang="en-US" sz="2400" dirty="0">
              <a:solidFill>
                <a:srgbClr val="FFFFFF"/>
              </a:solidFill>
            </a:endParaRPr>
          </a:p>
        </p:txBody>
      </p:sp>
      <p:sp>
        <p:nvSpPr>
          <p:cNvPr id="109571" name="Rectangle 3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09572" name="Picture 4" descr="cobe_satellite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04800" y="990600"/>
            <a:ext cx="4494213" cy="5075238"/>
          </a:xfrm>
          <a:prstGeom prst="rect">
            <a:avLst/>
          </a:prstGeom>
          <a:noFill/>
        </p:spPr>
      </p:pic>
      <p:pic>
        <p:nvPicPr>
          <p:cNvPr id="109573" name="Picture 5" descr="fir_cobe_bi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029200" y="914400"/>
            <a:ext cx="3976688" cy="5483225"/>
          </a:xfrm>
          <a:prstGeom prst="rect">
            <a:avLst/>
          </a:prstGeom>
          <a:noFill/>
        </p:spPr>
      </p:pic>
      <p:sp>
        <p:nvSpPr>
          <p:cNvPr id="109574" name="Text Box 6"/>
          <p:cNvSpPr txBox="1">
            <a:spLocks noChangeArrowheads="1"/>
          </p:cNvSpPr>
          <p:nvPr/>
        </p:nvSpPr>
        <p:spPr bwMode="auto">
          <a:xfrm>
            <a:off x="398463" y="6096000"/>
            <a:ext cx="4173537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800" dirty="0">
                <a:solidFill>
                  <a:schemeClr val="bg1"/>
                </a:solidFill>
              </a:rPr>
              <a:t>2006 Nobel: CMB anisotropy, spectrum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Title 1"/>
          <p:cNvSpPr>
            <a:spLocks noGrp="1"/>
          </p:cNvSpPr>
          <p:nvPr>
            <p:ph type="title"/>
          </p:nvPr>
        </p:nvSpPr>
        <p:spPr>
          <a:xfrm>
            <a:off x="457200" y="76200"/>
            <a:ext cx="8229600" cy="868362"/>
          </a:xfrm>
        </p:spPr>
        <p:txBody>
          <a:bodyPr/>
          <a:lstStyle/>
          <a:p>
            <a:r>
              <a:rPr lang="en-US" dirty="0" smtClean="0"/>
              <a:t>Light in the universe</a:t>
            </a:r>
          </a:p>
        </p:txBody>
      </p:sp>
      <p:pic>
        <p:nvPicPr>
          <p:cNvPr id="20482" name="Content Placeholder 9" descr="dole_06_CIB_plot.pdf"/>
          <p:cNvPicPr>
            <a:picLocks noGrp="1" noChangeAspect="1"/>
          </p:cNvPicPr>
          <p:nvPr>
            <p:ph idx="1"/>
          </p:nvPr>
        </p:nvPicPr>
        <p:blipFill>
          <a:blip r:embed="rId3"/>
          <a:srcRect/>
          <a:stretch>
            <a:fillRect/>
          </a:stretch>
        </p:blipFill>
        <p:spPr>
          <a:xfrm>
            <a:off x="955675" y="838200"/>
            <a:ext cx="7197725" cy="5867400"/>
          </a:xfrm>
          <a:solidFill>
            <a:schemeClr val="bg1"/>
          </a:solidFill>
        </p:spPr>
      </p:pic>
      <p:sp>
        <p:nvSpPr>
          <p:cNvPr id="4" name="TextBox 3"/>
          <p:cNvSpPr txBox="1"/>
          <p:nvPr/>
        </p:nvSpPr>
        <p:spPr>
          <a:xfrm>
            <a:off x="7490482" y="6477000"/>
            <a:ext cx="165351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Dole et al. 2006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69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52400"/>
            <a:ext cx="8229600" cy="792162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SCUBA, 1997</a:t>
            </a:r>
            <a:br>
              <a:rPr lang="en-US" dirty="0" smtClean="0"/>
            </a:br>
            <a:r>
              <a:rPr lang="en-US" sz="1556" dirty="0" err="1" smtClean="0"/>
              <a:t>Smail</a:t>
            </a:r>
            <a:r>
              <a:rPr lang="en-US" sz="1556" dirty="0" smtClean="0"/>
              <a:t>, </a:t>
            </a:r>
            <a:r>
              <a:rPr lang="en-US" sz="1556" dirty="0" err="1" smtClean="0"/>
              <a:t>Ivison</a:t>
            </a:r>
            <a:r>
              <a:rPr lang="en-US" sz="1556" dirty="0" smtClean="0"/>
              <a:t> &amp; Blain </a:t>
            </a:r>
            <a:r>
              <a:rPr lang="en-US" sz="1556" dirty="0" err="1" smtClean="0"/>
              <a:t>ApJ</a:t>
            </a:r>
            <a:r>
              <a:rPr lang="en-US" sz="1556" dirty="0" smtClean="0"/>
              <a:t> 490, L5</a:t>
            </a:r>
            <a:endParaRPr lang="en-US" sz="1111" dirty="0"/>
          </a:p>
        </p:txBody>
      </p:sp>
      <p:sp>
        <p:nvSpPr>
          <p:cNvPr id="1146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951037"/>
            <a:ext cx="8229600" cy="4525963"/>
          </a:xfrm>
        </p:spPr>
        <p:txBody>
          <a:bodyPr/>
          <a:lstStyle/>
          <a:p>
            <a:endParaRPr lang="en-US" dirty="0"/>
          </a:p>
        </p:txBody>
      </p:sp>
      <p:pic>
        <p:nvPicPr>
          <p:cNvPr id="114692" name="Picture 4" descr="scuba_lw_array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57200" y="4006850"/>
            <a:ext cx="3124200" cy="2470150"/>
          </a:xfrm>
          <a:prstGeom prst="rect">
            <a:avLst/>
          </a:prstGeom>
          <a:noFill/>
        </p:spPr>
      </p:pic>
      <p:pic>
        <p:nvPicPr>
          <p:cNvPr id="114694" name="Picture 6" descr="scuba_ontel"/>
          <p:cNvPicPr>
            <a:picLocks noChangeAspect="1" noChangeArrowheads="1"/>
          </p:cNvPicPr>
          <p:nvPr/>
        </p:nvPicPr>
        <p:blipFill>
          <a:blip r:embed="rId4"/>
          <a:srcRect l="11111" r="11111" b="5130"/>
          <a:stretch>
            <a:fillRect/>
          </a:stretch>
        </p:blipFill>
        <p:spPr bwMode="auto">
          <a:xfrm>
            <a:off x="457200" y="1066800"/>
            <a:ext cx="3683000" cy="2919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4695" name="Picture 7" descr="scuba_clust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343400" y="1447800"/>
            <a:ext cx="4567877" cy="4397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14388"/>
          </a:xfrm>
        </p:spPr>
        <p:txBody>
          <a:bodyPr/>
          <a:lstStyle/>
          <a:p>
            <a:r>
              <a:rPr lang="en-US" dirty="0" smtClean="0">
                <a:solidFill>
                  <a:schemeClr val="bg1"/>
                </a:solidFill>
              </a:rPr>
              <a:t>Herschel &amp; Planck</a:t>
            </a:r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4" name="Content Placeholder 3" descr="Herschel.pdf"/>
          <p:cNvPicPr>
            <a:picLocks noGrp="1" noChangeAspect="1"/>
          </p:cNvPicPr>
          <p:nvPr>
            <p:ph idx="1"/>
          </p:nvPr>
        </p:nvPicPr>
        <mc:AlternateContent>
          <mc:Choice xmlns:ma="http://schemas.microsoft.com/office/mac/drawingml/2008/main" Requires="ma">
            <p:blipFill>
              <a:blip r:embed="rId2"/>
              <a:srcRect/>
              <a:stretch>
                <a:fillRect/>
              </a:stretch>
            </p:blipFill>
          </mc:Choice>
          <mc:Fallback>
            <p:blipFill>
              <a:blip r:embed="rId3"/>
              <a:srcRect/>
              <a:stretch>
                <a:fillRect/>
              </a:stretch>
            </p:blipFill>
          </mc:Fallback>
        </mc:AlternateContent>
        <p:spPr>
          <a:xfrm>
            <a:off x="457200" y="1166018"/>
            <a:ext cx="3810000" cy="5714990"/>
          </a:xfrm>
        </p:spPr>
      </p:pic>
      <p:pic>
        <p:nvPicPr>
          <p:cNvPr id="5" name="Picture 4" descr="Planck.pdf"/>
          <p:cNvPicPr>
            <a:picLocks noChangeAspect="1"/>
          </p:cNvPicPr>
          <p:nvPr/>
        </p:nvPicPr>
        <mc:AlternateContent>
          <mc:Choice xmlns:ma="http://schemas.microsoft.com/office/mac/drawingml/2008/main" Requires="ma">
            <p:blipFill>
              <a:blip r:embed="rId4"/>
              <a:stretch>
                <a:fillRect/>
              </a:stretch>
            </p:blipFill>
          </mc:Choice>
          <mc:Fallback>
            <p:blipFill>
              <a:blip r:embed="rId5"/>
              <a:stretch>
                <a:fillRect/>
              </a:stretch>
            </p:blipFill>
          </mc:Fallback>
        </mc:AlternateContent>
        <p:spPr>
          <a:xfrm>
            <a:off x="4800600" y="1189026"/>
            <a:ext cx="3794655" cy="5691982"/>
          </a:xfrm>
          <a:prstGeom prst="rect">
            <a:avLst/>
          </a:prstGeom>
        </p:spPr>
      </p:pic>
      <p:grpSp>
        <p:nvGrpSpPr>
          <p:cNvPr id="3" name="Group 7"/>
          <p:cNvGrpSpPr/>
          <p:nvPr/>
        </p:nvGrpSpPr>
        <p:grpSpPr>
          <a:xfrm>
            <a:off x="2562549" y="1166017"/>
            <a:ext cx="4025886" cy="5691983"/>
            <a:chOff x="2562549" y="1166017"/>
            <a:chExt cx="4025886" cy="5691983"/>
          </a:xfrm>
        </p:grpSpPr>
        <p:pic>
          <p:nvPicPr>
            <p:cNvPr id="6" name="Picture 5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2562549" y="1166017"/>
              <a:ext cx="4025886" cy="5691983"/>
            </a:xfrm>
            <a:prstGeom prst="rect">
              <a:avLst/>
            </a:prstGeom>
          </p:spPr>
        </p:pic>
        <p:sp>
          <p:nvSpPr>
            <p:cNvPr id="7" name="TextBox 6"/>
            <p:cNvSpPr txBox="1"/>
            <p:nvPr/>
          </p:nvSpPr>
          <p:spPr>
            <a:xfrm>
              <a:off x="2590800" y="1219200"/>
              <a:ext cx="145503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>
                  <a:solidFill>
                    <a:srgbClr val="FFFFFF"/>
                  </a:solidFill>
                </a:rPr>
                <a:t>May 6, 2009</a:t>
              </a:r>
              <a:endParaRPr lang="en-US" dirty="0">
                <a:solidFill>
                  <a:srgbClr val="FFFFFF"/>
                </a:solidFill>
              </a:endParaRPr>
            </a:p>
          </p:txBody>
        </p:sp>
      </p:grpSp>
      <p:grpSp>
        <p:nvGrpSpPr>
          <p:cNvPr id="10" name="Group 9"/>
          <p:cNvGrpSpPr/>
          <p:nvPr/>
        </p:nvGrpSpPr>
        <p:grpSpPr>
          <a:xfrm>
            <a:off x="2743200" y="2895600"/>
            <a:ext cx="3678148" cy="2426732"/>
            <a:chOff x="2743200" y="4355068"/>
            <a:chExt cx="3678148" cy="2426732"/>
          </a:xfrm>
        </p:grpSpPr>
        <p:pic>
          <p:nvPicPr>
            <p:cNvPr id="8" name="Picture 7" descr="SPIRE_Array_500um.jpg"/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2793131" y="4427615"/>
              <a:ext cx="3509876" cy="2354185"/>
            </a:xfrm>
            <a:prstGeom prst="rect">
              <a:avLst/>
            </a:prstGeom>
          </p:spPr>
        </p:pic>
        <p:sp>
          <p:nvSpPr>
            <p:cNvPr id="9" name="TextBox 8"/>
            <p:cNvSpPr txBox="1"/>
            <p:nvPr/>
          </p:nvSpPr>
          <p:spPr>
            <a:xfrm>
              <a:off x="2743200" y="4355068"/>
              <a:ext cx="367814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CIT/JPL detectors for HSO/SPIRE</a:t>
              </a:r>
              <a:endParaRPr lang="en-US" dirty="0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7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>
                <a:solidFill>
                  <a:schemeClr val="bg1"/>
                </a:solidFill>
              </a:rPr>
              <a:t>Submm</a:t>
            </a:r>
            <a:r>
              <a:rPr lang="en-US" dirty="0">
                <a:solidFill>
                  <a:schemeClr val="bg1"/>
                </a:solidFill>
              </a:rPr>
              <a:t> Galaxies Near and Far</a:t>
            </a:r>
          </a:p>
        </p:txBody>
      </p:sp>
      <p:pic>
        <p:nvPicPr>
          <p:cNvPr id="116740" name="Picture 4" descr="SPIRE_3bands_M74_fig4_H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457200" y="1447800"/>
            <a:ext cx="8229600" cy="4648200"/>
          </a:xfr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98365" y="2286000"/>
            <a:ext cx="4942703" cy="365760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5" name="Slide Number Placeholder 4"/>
          <p:cNvSpPr>
            <a:spLocks noGrp="1"/>
          </p:cNvSpPr>
          <p:nvPr>
            <p:ph type="sldNum" sz="quarter" idx="4294967295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fld id="{626F49ED-0563-E142-ACEE-FE89A7DD1E50}" type="slidenum">
              <a:rPr lang="en-US"/>
              <a:pPr/>
              <a:t>13</a:t>
            </a:fld>
            <a:endParaRPr lang="en-US"/>
          </a:p>
        </p:txBody>
      </p:sp>
      <p:sp>
        <p:nvSpPr>
          <p:cNvPr id="26626" name="Rectangle 2"/>
          <p:cNvSpPr>
            <a:spLocks noChangeArrowheads="1"/>
          </p:cNvSpPr>
          <p:nvPr/>
        </p:nvSpPr>
        <p:spPr bwMode="auto">
          <a:xfrm>
            <a:off x="0" y="838200"/>
            <a:ext cx="9144000" cy="3352800"/>
          </a:xfrm>
          <a:prstGeom prst="rect">
            <a:avLst/>
          </a:prstGeom>
          <a:solidFill>
            <a:srgbClr val="000000"/>
          </a:solidFill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 eaLnBrk="0" hangingPunct="0"/>
            <a:endParaRPr lang="en-US">
              <a:latin typeface="Verdana" charset="0"/>
            </a:endParaRPr>
          </a:p>
        </p:txBody>
      </p:sp>
      <p:sp>
        <p:nvSpPr>
          <p:cNvPr id="26627" name="Rectangle 3"/>
          <p:cNvSpPr>
            <a:spLocks noGrp="1" noChangeArrowheads="1"/>
          </p:cNvSpPr>
          <p:nvPr>
            <p:ph type="title"/>
          </p:nvPr>
        </p:nvSpPr>
        <p:spPr>
          <a:xfrm>
            <a:off x="914400" y="0"/>
            <a:ext cx="7315200" cy="685800"/>
          </a:xfrm>
        </p:spPr>
        <p:txBody>
          <a:bodyPr>
            <a:normAutofit fontScale="90000"/>
          </a:bodyPr>
          <a:lstStyle/>
          <a:p>
            <a:r>
              <a:rPr lang="en-US" sz="2800" dirty="0" smtClean="0">
                <a:solidFill>
                  <a:srgbClr val="FFFFFF"/>
                </a:solidFill>
              </a:rPr>
              <a:t>A nearby galaxy merger</a:t>
            </a:r>
            <a:br>
              <a:rPr lang="en-US" sz="2800" dirty="0" smtClean="0">
                <a:solidFill>
                  <a:srgbClr val="FFFFFF"/>
                </a:solidFill>
              </a:rPr>
            </a:br>
            <a:r>
              <a:rPr lang="en-US" sz="2000" dirty="0" smtClean="0">
                <a:solidFill>
                  <a:srgbClr val="FFFFFF"/>
                </a:solidFill>
              </a:rPr>
              <a:t>NGC 4038/4039 – the “antennae”</a:t>
            </a:r>
            <a:endParaRPr lang="en-US" sz="2800" dirty="0" smtClean="0">
              <a:solidFill>
                <a:srgbClr val="FFFFFF"/>
              </a:solidFill>
            </a:endParaRPr>
          </a:p>
        </p:txBody>
      </p:sp>
      <p:pic>
        <p:nvPicPr>
          <p:cNvPr id="26628" name="Picture 5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013450" y="849313"/>
            <a:ext cx="3130550" cy="3119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6629" name="Picture 6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0" y="865188"/>
            <a:ext cx="2947988" cy="3068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6630" name="Picture 7"/>
          <p:cNvPicPr>
            <a:picLocks noChangeAspect="1" noChangeArrowheads="1"/>
          </p:cNvPicPr>
          <p:nvPr/>
        </p:nvPicPr>
        <p:blipFill>
          <a:blip r:embed="rId5"/>
          <a:srcRect l="16830" t="12825" r="15697" b="15439"/>
          <a:stretch>
            <a:fillRect/>
          </a:stretch>
        </p:blipFill>
        <p:spPr bwMode="auto">
          <a:xfrm>
            <a:off x="2895600" y="838200"/>
            <a:ext cx="3119438" cy="3317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6631" name="Rectangle 8"/>
          <p:cNvSpPr>
            <a:spLocks noChangeArrowheads="1"/>
          </p:cNvSpPr>
          <p:nvPr/>
        </p:nvSpPr>
        <p:spPr bwMode="auto">
          <a:xfrm>
            <a:off x="8686800" y="3581400"/>
            <a:ext cx="457200" cy="457200"/>
          </a:xfrm>
          <a:prstGeom prst="rect">
            <a:avLst/>
          </a:prstGeom>
          <a:solidFill>
            <a:srgbClr val="000000"/>
          </a:solidFill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6632" name="Text Box 9"/>
          <p:cNvSpPr txBox="1">
            <a:spLocks noChangeArrowheads="1"/>
          </p:cNvSpPr>
          <p:nvPr/>
        </p:nvSpPr>
        <p:spPr bwMode="auto">
          <a:xfrm>
            <a:off x="823913" y="3900488"/>
            <a:ext cx="9271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eaLnBrk="0" hangingPunct="0"/>
            <a:r>
              <a:rPr lang="en-US">
                <a:latin typeface="Verdana" charset="0"/>
              </a:rPr>
              <a:t>Visible</a:t>
            </a:r>
          </a:p>
        </p:txBody>
      </p:sp>
      <p:sp>
        <p:nvSpPr>
          <p:cNvPr id="26633" name="Text Box 10"/>
          <p:cNvSpPr txBox="1">
            <a:spLocks noChangeArrowheads="1"/>
          </p:cNvSpPr>
          <p:nvPr/>
        </p:nvSpPr>
        <p:spPr bwMode="auto">
          <a:xfrm>
            <a:off x="3913188" y="3886200"/>
            <a:ext cx="1116012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eaLnBrk="0" hangingPunct="0"/>
            <a:r>
              <a:rPr lang="en-US">
                <a:latin typeface="Verdana" charset="0"/>
              </a:rPr>
              <a:t>Infrared</a:t>
            </a:r>
          </a:p>
        </p:txBody>
      </p:sp>
      <p:sp>
        <p:nvSpPr>
          <p:cNvPr id="26634" name="Text Box 11"/>
          <p:cNvSpPr txBox="1">
            <a:spLocks noChangeArrowheads="1"/>
          </p:cNvSpPr>
          <p:nvPr/>
        </p:nvSpPr>
        <p:spPr bwMode="auto">
          <a:xfrm>
            <a:off x="7091363" y="3900488"/>
            <a:ext cx="1176337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eaLnBrk="0" hangingPunct="0"/>
            <a:r>
              <a:rPr lang="en-US">
                <a:latin typeface="Verdana" charset="0"/>
              </a:rPr>
              <a:t>Sub-mm</a:t>
            </a:r>
          </a:p>
        </p:txBody>
      </p:sp>
      <p:pic>
        <p:nvPicPr>
          <p:cNvPr id="26635" name="Picture 20" descr="cso.jpg"/>
          <p:cNvPicPr>
            <a:picLocks noChangeAspect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5029200" y="4156075"/>
            <a:ext cx="4114800" cy="2701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6636" name="Picture 5" descr="iras_sat"/>
          <p:cNvPicPr>
            <a:picLocks noChangeAspect="1" noChangeArrowheads="1"/>
          </p:cNvPicPr>
          <p:nvPr/>
        </p:nvPicPr>
        <p:blipFill>
          <a:blip r:embed="rId7"/>
          <a:srcRect l="1678" t="1123" r="1678" b="1123"/>
          <a:stretch>
            <a:fillRect/>
          </a:stretch>
        </p:blipFill>
        <p:spPr bwMode="auto">
          <a:xfrm>
            <a:off x="0" y="4186238"/>
            <a:ext cx="1782763" cy="26939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6637" name="Picture 4" descr="iras_psc"/>
          <p:cNvPicPr>
            <a:picLocks noChangeAspect="1" noChangeArrowheads="1"/>
          </p:cNvPicPr>
          <p:nvPr/>
        </p:nvPicPr>
        <p:blipFill>
          <a:blip r:embed="rId8"/>
          <a:srcRect l="1028" t="1604" r="1028" b="1604"/>
          <a:stretch>
            <a:fillRect/>
          </a:stretch>
        </p:blipFill>
        <p:spPr bwMode="auto">
          <a:xfrm>
            <a:off x="1751013" y="4156075"/>
            <a:ext cx="4262437" cy="2701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6638" name="TextBox 23"/>
          <p:cNvSpPr txBox="1">
            <a:spLocks noChangeArrowheads="1"/>
          </p:cNvSpPr>
          <p:nvPr/>
        </p:nvSpPr>
        <p:spPr bwMode="auto">
          <a:xfrm>
            <a:off x="0" y="6488113"/>
            <a:ext cx="7175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>
                <a:solidFill>
                  <a:schemeClr val="bg1"/>
                </a:solidFill>
              </a:rPr>
              <a:t>IRAS</a:t>
            </a:r>
          </a:p>
        </p:txBody>
      </p:sp>
      <p:sp>
        <p:nvSpPr>
          <p:cNvPr id="26639" name="TextBox 24"/>
          <p:cNvSpPr txBox="1">
            <a:spLocks noChangeArrowheads="1"/>
          </p:cNvSpPr>
          <p:nvPr/>
        </p:nvSpPr>
        <p:spPr bwMode="auto">
          <a:xfrm>
            <a:off x="1782763" y="6488113"/>
            <a:ext cx="19240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>
                <a:solidFill>
                  <a:schemeClr val="bg1"/>
                </a:solidFill>
              </a:rPr>
              <a:t>IRAS all sky map</a:t>
            </a:r>
          </a:p>
        </p:txBody>
      </p:sp>
      <p:sp>
        <p:nvSpPr>
          <p:cNvPr id="26640" name="TextBox 25"/>
          <p:cNvSpPr txBox="1">
            <a:spLocks noChangeArrowheads="1"/>
          </p:cNvSpPr>
          <p:nvPr/>
        </p:nvSpPr>
        <p:spPr bwMode="auto">
          <a:xfrm>
            <a:off x="0" y="3733800"/>
            <a:ext cx="819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>
                <a:solidFill>
                  <a:srgbClr val="FFFFFF"/>
                </a:solidFill>
              </a:rPr>
              <a:t>visible</a:t>
            </a:r>
          </a:p>
        </p:txBody>
      </p:sp>
      <p:sp>
        <p:nvSpPr>
          <p:cNvPr id="26641" name="TextBox 26"/>
          <p:cNvSpPr txBox="1">
            <a:spLocks noChangeArrowheads="1"/>
          </p:cNvSpPr>
          <p:nvPr/>
        </p:nvSpPr>
        <p:spPr bwMode="auto">
          <a:xfrm>
            <a:off x="2843213" y="3749675"/>
            <a:ext cx="9588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>
                <a:solidFill>
                  <a:srgbClr val="FFFFFF"/>
                </a:solidFill>
              </a:rPr>
              <a:t>infrared</a:t>
            </a:r>
          </a:p>
        </p:txBody>
      </p:sp>
      <p:sp>
        <p:nvSpPr>
          <p:cNvPr id="26642" name="TextBox 27"/>
          <p:cNvSpPr txBox="1">
            <a:spLocks noChangeArrowheads="1"/>
          </p:cNvSpPr>
          <p:nvPr/>
        </p:nvSpPr>
        <p:spPr bwMode="auto">
          <a:xfrm>
            <a:off x="6013450" y="3716338"/>
            <a:ext cx="9334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>
                <a:solidFill>
                  <a:srgbClr val="FFFFFF"/>
                </a:solidFill>
              </a:rPr>
              <a:t>submm</a:t>
            </a:r>
          </a:p>
        </p:txBody>
      </p:sp>
      <p:sp>
        <p:nvSpPr>
          <p:cNvPr id="26643" name="TextBox 28"/>
          <p:cNvSpPr txBox="1">
            <a:spLocks noChangeArrowheads="1"/>
          </p:cNvSpPr>
          <p:nvPr/>
        </p:nvSpPr>
        <p:spPr bwMode="auto">
          <a:xfrm>
            <a:off x="8459788" y="4202113"/>
            <a:ext cx="6794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>
                <a:solidFill>
                  <a:schemeClr val="bg1"/>
                </a:solidFill>
              </a:rPr>
              <a:t>CSO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6114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274638"/>
            <a:ext cx="8081963" cy="369887"/>
          </a:xfrm>
        </p:spPr>
        <p:txBody>
          <a:bodyPr>
            <a:normAutofit fontScale="90000"/>
          </a:bodyPr>
          <a:lstStyle/>
          <a:p>
            <a:r>
              <a:rPr lang="en-US" sz="2900" dirty="0" smtClean="0">
                <a:solidFill>
                  <a:srgbClr val="FFFFFF"/>
                </a:solidFill>
              </a:rPr>
              <a:t>GOODS 850-5: SMG at </a:t>
            </a:r>
            <a:r>
              <a:rPr lang="en-US" sz="2900" i="1" dirty="0" err="1" smtClean="0">
                <a:solidFill>
                  <a:srgbClr val="FFFFFF"/>
                </a:solidFill>
              </a:rPr>
              <a:t>z</a:t>
            </a:r>
            <a:r>
              <a:rPr lang="en-US" sz="2900" i="1" dirty="0" smtClean="0">
                <a:solidFill>
                  <a:srgbClr val="FFFFFF"/>
                </a:solidFill>
              </a:rPr>
              <a:t> </a:t>
            </a:r>
            <a:r>
              <a:rPr lang="en-US" sz="2900" dirty="0" smtClean="0">
                <a:solidFill>
                  <a:srgbClr val="FFFFFF"/>
                </a:solidFill>
              </a:rPr>
              <a:t>= 4</a:t>
            </a:r>
          </a:p>
        </p:txBody>
      </p:sp>
      <p:pic>
        <p:nvPicPr>
          <p:cNvPr id="28674" name="Picture 4" descr="goods_850-5_hst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57200" y="990600"/>
            <a:ext cx="8229600" cy="5487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8675" name="TextBox 15"/>
          <p:cNvSpPr txBox="1">
            <a:spLocks noChangeArrowheads="1"/>
          </p:cNvSpPr>
          <p:nvPr/>
        </p:nvSpPr>
        <p:spPr bwMode="auto">
          <a:xfrm>
            <a:off x="533400" y="1066800"/>
            <a:ext cx="819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>
                <a:solidFill>
                  <a:srgbClr val="FFFFFF"/>
                </a:solidFill>
              </a:rPr>
              <a:t>visible</a:t>
            </a:r>
          </a:p>
        </p:txBody>
      </p:sp>
      <p:sp>
        <p:nvSpPr>
          <p:cNvPr id="28676" name="TextBox 16"/>
          <p:cNvSpPr txBox="1">
            <a:spLocks noChangeArrowheads="1"/>
          </p:cNvSpPr>
          <p:nvPr/>
        </p:nvSpPr>
        <p:spPr bwMode="auto">
          <a:xfrm>
            <a:off x="3276600" y="1066800"/>
            <a:ext cx="946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>
                <a:solidFill>
                  <a:srgbClr val="FFFFFF"/>
                </a:solidFill>
              </a:rPr>
              <a:t>near-IR</a:t>
            </a:r>
          </a:p>
        </p:txBody>
      </p:sp>
      <p:sp>
        <p:nvSpPr>
          <p:cNvPr id="28677" name="TextBox 17"/>
          <p:cNvSpPr txBox="1">
            <a:spLocks noChangeArrowheads="1"/>
          </p:cNvSpPr>
          <p:nvPr/>
        </p:nvSpPr>
        <p:spPr bwMode="auto">
          <a:xfrm>
            <a:off x="6019800" y="1066800"/>
            <a:ext cx="8572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>
                <a:solidFill>
                  <a:srgbClr val="FFFFFF"/>
                </a:solidFill>
              </a:rPr>
              <a:t>mid-IR</a:t>
            </a:r>
          </a:p>
        </p:txBody>
      </p:sp>
      <p:sp>
        <p:nvSpPr>
          <p:cNvPr id="28678" name="TextBox 18"/>
          <p:cNvSpPr txBox="1">
            <a:spLocks noChangeArrowheads="1"/>
          </p:cNvSpPr>
          <p:nvPr/>
        </p:nvSpPr>
        <p:spPr bwMode="auto">
          <a:xfrm>
            <a:off x="533400" y="3886200"/>
            <a:ext cx="7556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>
                <a:solidFill>
                  <a:srgbClr val="FFFFFF"/>
                </a:solidFill>
              </a:rPr>
              <a:t>far-IR</a:t>
            </a:r>
          </a:p>
        </p:txBody>
      </p:sp>
      <p:sp>
        <p:nvSpPr>
          <p:cNvPr id="28679" name="TextBox 19"/>
          <p:cNvSpPr txBox="1">
            <a:spLocks noChangeArrowheads="1"/>
          </p:cNvSpPr>
          <p:nvPr/>
        </p:nvSpPr>
        <p:spPr bwMode="auto">
          <a:xfrm>
            <a:off x="3276600" y="3854450"/>
            <a:ext cx="9334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>
                <a:solidFill>
                  <a:srgbClr val="FFFF00"/>
                </a:solidFill>
              </a:rPr>
              <a:t>submm</a:t>
            </a:r>
          </a:p>
        </p:txBody>
      </p:sp>
      <p:sp>
        <p:nvSpPr>
          <p:cNvPr id="28680" name="TextBox 20"/>
          <p:cNvSpPr txBox="1">
            <a:spLocks noChangeArrowheads="1"/>
          </p:cNvSpPr>
          <p:nvPr/>
        </p:nvSpPr>
        <p:spPr bwMode="auto">
          <a:xfrm>
            <a:off x="6019800" y="3854450"/>
            <a:ext cx="692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>
                <a:solidFill>
                  <a:srgbClr val="FFFFFF"/>
                </a:solidFill>
              </a:rPr>
              <a:t>radio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2362200" y="6553200"/>
            <a:ext cx="4087540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 smtClean="0">
                <a:solidFill>
                  <a:srgbClr val="FFFFFF"/>
                </a:solidFill>
              </a:rPr>
              <a:t>Wang, Barger &amp; </a:t>
            </a:r>
            <a:r>
              <a:rPr lang="en-US" sz="1000" dirty="0" err="1" smtClean="0">
                <a:solidFill>
                  <a:srgbClr val="FFFFFF"/>
                </a:solidFill>
              </a:rPr>
              <a:t>Cowie</a:t>
            </a:r>
            <a:r>
              <a:rPr lang="en-US" sz="1000" dirty="0" smtClean="0">
                <a:solidFill>
                  <a:srgbClr val="FFFFFF"/>
                </a:solidFill>
              </a:rPr>
              <a:t> 2009, </a:t>
            </a:r>
            <a:r>
              <a:rPr lang="en-US" sz="1000" dirty="0" err="1" smtClean="0">
                <a:solidFill>
                  <a:srgbClr val="FFFFFF"/>
                </a:solidFill>
              </a:rPr>
              <a:t>ApJ</a:t>
            </a:r>
            <a:r>
              <a:rPr lang="en-US" sz="1000" dirty="0" smtClean="0">
                <a:solidFill>
                  <a:srgbClr val="FFFFFF"/>
                </a:solidFill>
              </a:rPr>
              <a:t> 690, 319; </a:t>
            </a:r>
            <a:r>
              <a:rPr lang="en-US" sz="1000" dirty="0" err="1" smtClean="0">
                <a:solidFill>
                  <a:srgbClr val="FFFFFF"/>
                </a:solidFill>
              </a:rPr>
              <a:t>Daddi</a:t>
            </a:r>
            <a:r>
              <a:rPr lang="en-US" sz="1000" dirty="0" smtClean="0">
                <a:solidFill>
                  <a:srgbClr val="FFFFFF"/>
                </a:solidFill>
              </a:rPr>
              <a:t> et al. 2009, </a:t>
            </a:r>
            <a:r>
              <a:rPr lang="en-US" sz="1000" dirty="0" err="1" smtClean="0">
                <a:solidFill>
                  <a:srgbClr val="FFFFFF"/>
                </a:solidFill>
              </a:rPr>
              <a:t>ApJ</a:t>
            </a:r>
            <a:r>
              <a:rPr lang="en-US" sz="1000" dirty="0" smtClean="0">
                <a:solidFill>
                  <a:srgbClr val="FFFFFF"/>
                </a:solidFill>
              </a:rPr>
              <a:t> 695, L176</a:t>
            </a:r>
            <a:endParaRPr lang="en-US" sz="1000" dirty="0">
              <a:solidFill>
                <a:srgbClr val="FFFFFF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7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800" smtClean="0"/>
              <a:t>GOODS 850-5 (</a:t>
            </a:r>
            <a:r>
              <a:rPr lang="en-US" sz="2800" i="1" smtClean="0"/>
              <a:t>z </a:t>
            </a:r>
            <a:r>
              <a:rPr lang="en-US" sz="2800" smtClean="0"/>
              <a:t>= 4) vs. Arp 220 (</a:t>
            </a:r>
            <a:r>
              <a:rPr lang="en-US" sz="2800" i="1" smtClean="0"/>
              <a:t>z </a:t>
            </a:r>
            <a:r>
              <a:rPr lang="en-US" sz="2800" smtClean="0"/>
              <a:t>= 0.018)</a:t>
            </a:r>
          </a:p>
        </p:txBody>
      </p:sp>
      <p:pic>
        <p:nvPicPr>
          <p:cNvPr id="29698" name="Content Placeholder 5" descr="goods5_v5a3.pdf"/>
          <p:cNvPicPr>
            <a:picLocks noGrp="1" noChangeAspect="1"/>
          </p:cNvPicPr>
          <p:nvPr>
            <p:ph idx="1"/>
          </p:nvPr>
        </p:nvPicPr>
        <p:blipFill>
          <a:blip r:embed="rId3"/>
          <a:srcRect/>
          <a:stretch>
            <a:fillRect/>
          </a:stretch>
        </p:blipFill>
        <p:spPr>
          <a:xfrm>
            <a:off x="76200" y="1028700"/>
            <a:ext cx="5448300" cy="5448300"/>
          </a:xfrm>
          <a:solidFill>
            <a:schemeClr val="bg1"/>
          </a:solidFill>
        </p:spPr>
      </p:pic>
      <p:pic>
        <p:nvPicPr>
          <p:cNvPr id="29699" name="Picture 7" descr="arp220_HST_SMA.pdf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410200" y="990600"/>
            <a:ext cx="3771900" cy="5867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1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940677"/>
          </a:xfrm>
        </p:spPr>
        <p:txBody>
          <a:bodyPr/>
          <a:lstStyle/>
          <a:p>
            <a:r>
              <a:rPr lang="en-US" dirty="0" smtClean="0"/>
              <a:t>Evolution of a massive merger</a:t>
            </a:r>
          </a:p>
        </p:txBody>
      </p:sp>
      <p:pic>
        <p:nvPicPr>
          <p:cNvPr id="30722" name="Content Placeholder 3" descr="merger_submm_flux.pdf"/>
          <p:cNvPicPr>
            <a:picLocks noGrp="1" noChangeAspect="1"/>
          </p:cNvPicPr>
          <p:nvPr>
            <p:ph idx="1"/>
          </p:nvPr>
        </p:nvPicPr>
        <p:blipFill>
          <a:blip r:embed="rId3"/>
          <a:srcRect t="-70" b="-70"/>
          <a:stretch>
            <a:fillRect/>
          </a:stretch>
        </p:blipFill>
        <p:spPr>
          <a:xfrm>
            <a:off x="280988" y="940677"/>
            <a:ext cx="8577262" cy="5638800"/>
          </a:xfrm>
          <a:solidFill>
            <a:schemeClr val="bg1"/>
          </a:solidFill>
        </p:spPr>
      </p:pic>
      <p:grpSp>
        <p:nvGrpSpPr>
          <p:cNvPr id="2" name="Group 22"/>
          <p:cNvGrpSpPr>
            <a:grpSpLocks/>
          </p:cNvGrpSpPr>
          <p:nvPr/>
        </p:nvGrpSpPr>
        <p:grpSpPr bwMode="auto">
          <a:xfrm>
            <a:off x="1295400" y="2940050"/>
            <a:ext cx="1980718" cy="1250950"/>
            <a:chOff x="1296161" y="2939534"/>
            <a:chExt cx="1979817" cy="1251387"/>
          </a:xfrm>
        </p:grpSpPr>
        <p:sp>
          <p:nvSpPr>
            <p:cNvPr id="30728" name="Rectangle 6"/>
            <p:cNvSpPr>
              <a:spLocks noChangeArrowheads="1"/>
            </p:cNvSpPr>
            <p:nvPr/>
          </p:nvSpPr>
          <p:spPr bwMode="auto">
            <a:xfrm>
              <a:off x="1296161" y="2939534"/>
              <a:ext cx="1979817" cy="646557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dirty="0" smtClean="0"/>
                <a:t>Interacting galaxies</a:t>
              </a:r>
            </a:p>
            <a:p>
              <a:r>
                <a:rPr lang="en-US" dirty="0" smtClean="0"/>
                <a:t>NGC </a:t>
              </a:r>
              <a:r>
                <a:rPr lang="en-US" dirty="0"/>
                <a:t>4038/9</a:t>
              </a:r>
            </a:p>
          </p:txBody>
        </p:sp>
        <p:cxnSp>
          <p:nvCxnSpPr>
            <p:cNvPr id="9" name="Straight Arrow Connector 8"/>
            <p:cNvCxnSpPr>
              <a:stCxn id="30728" idx="2"/>
            </p:cNvCxnSpPr>
            <p:nvPr/>
          </p:nvCxnSpPr>
          <p:spPr>
            <a:xfrm rot="16200000" flipH="1">
              <a:off x="2032167" y="3839993"/>
              <a:ext cx="604831" cy="97026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" name="Group 21"/>
          <p:cNvGrpSpPr>
            <a:grpSpLocks/>
          </p:cNvGrpSpPr>
          <p:nvPr/>
        </p:nvGrpSpPr>
        <p:grpSpPr bwMode="auto">
          <a:xfrm>
            <a:off x="3733800" y="2590800"/>
            <a:ext cx="3165505" cy="995581"/>
            <a:chOff x="3733800" y="2590800"/>
            <a:chExt cx="3165601" cy="996296"/>
          </a:xfrm>
        </p:grpSpPr>
        <p:sp>
          <p:nvSpPr>
            <p:cNvPr id="30726" name="TextBox 5"/>
            <p:cNvSpPr txBox="1">
              <a:spLocks noChangeArrowheads="1"/>
            </p:cNvSpPr>
            <p:nvPr/>
          </p:nvSpPr>
          <p:spPr bwMode="auto">
            <a:xfrm>
              <a:off x="4572025" y="2940301"/>
              <a:ext cx="2327376" cy="646795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dirty="0" smtClean="0"/>
                <a:t>Final coalescence</a:t>
              </a:r>
            </a:p>
            <a:p>
              <a:r>
                <a:rPr lang="en-US" dirty="0" smtClean="0"/>
                <a:t>Arp </a:t>
              </a:r>
              <a:r>
                <a:rPr lang="en-US" dirty="0"/>
                <a:t>220; GOODS 850-5</a:t>
              </a:r>
            </a:p>
          </p:txBody>
        </p:sp>
        <p:cxnSp>
          <p:nvCxnSpPr>
            <p:cNvPr id="14" name="Straight Arrow Connector 13"/>
            <p:cNvCxnSpPr>
              <a:stCxn id="30726" idx="1"/>
            </p:cNvCxnSpPr>
            <p:nvPr/>
          </p:nvCxnSpPr>
          <p:spPr>
            <a:xfrm rot="10800000">
              <a:off x="3733800" y="2590800"/>
              <a:ext cx="838225" cy="672899"/>
            </a:xfrm>
            <a:prstGeom prst="straightConnector1">
              <a:avLst/>
            </a:prstGeom>
            <a:ln>
              <a:solidFill>
                <a:srgbClr val="000000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725" name="TextBox 9"/>
          <p:cNvSpPr txBox="1">
            <a:spLocks noChangeArrowheads="1"/>
          </p:cNvSpPr>
          <p:nvPr/>
        </p:nvSpPr>
        <p:spPr bwMode="auto">
          <a:xfrm>
            <a:off x="228600" y="6321425"/>
            <a:ext cx="21844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400"/>
              <a:t>(Flux calculated for </a:t>
            </a:r>
            <a:r>
              <a:rPr lang="en-US" sz="1400" i="1"/>
              <a:t>z </a:t>
            </a:r>
            <a:r>
              <a:rPr lang="en-US" sz="1400"/>
              <a:t>= 2)</a:t>
            </a:r>
          </a:p>
        </p:txBody>
      </p:sp>
      <p:sp>
        <p:nvSpPr>
          <p:cNvPr id="13" name="Rectangle 12"/>
          <p:cNvSpPr/>
          <p:nvPr/>
        </p:nvSpPr>
        <p:spPr>
          <a:xfrm>
            <a:off x="3344741" y="6567844"/>
            <a:ext cx="2454518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000" dirty="0" smtClean="0"/>
              <a:t>Narayanan et al. 2009, arXiv:0904.0004</a:t>
            </a:r>
            <a:endParaRPr lang="en-US" sz="1000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15FD8D-3BD2-1C48-B6CD-0F9A0918BFA6}" type="slidenum">
              <a:rPr lang="en-US"/>
              <a:pPr/>
              <a:t>17</a:t>
            </a:fld>
            <a:endParaRPr lang="en-US"/>
          </a:p>
        </p:txBody>
      </p:sp>
      <p:sp>
        <p:nvSpPr>
          <p:cNvPr id="691202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 smtClean="0"/>
              <a:t>Explaining </a:t>
            </a:r>
            <a:r>
              <a:rPr lang="en-US" sz="3600" dirty="0" err="1" smtClean="0"/>
              <a:t>SMGs</a:t>
            </a:r>
            <a:r>
              <a:rPr lang="en-US" sz="3600" dirty="0" smtClean="0"/>
              <a:t>: semi-analytic model</a:t>
            </a:r>
            <a:endParaRPr lang="en-US" sz="3600" dirty="0"/>
          </a:p>
        </p:txBody>
      </p:sp>
      <p:sp>
        <p:nvSpPr>
          <p:cNvPr id="691204" name="Rectangle 4" descr="Rectangle: Click to edit Master text styles&#10;Second level&#10;Third level&#10;Fourth level&#10;Fifth level"/>
          <p:cNvSpPr>
            <a:spLocks noGrp="1" noChangeArrowheads="1"/>
          </p:cNvSpPr>
          <p:nvPr>
            <p:ph type="body" sz="half" idx="2"/>
          </p:nvPr>
        </p:nvSpPr>
        <p:spPr>
          <a:xfrm>
            <a:off x="4800600" y="2362200"/>
            <a:ext cx="3810000" cy="3276600"/>
          </a:xfrm>
        </p:spPr>
        <p:txBody>
          <a:bodyPr>
            <a:normAutofit fontScale="92500" lnSpcReduction="10000"/>
          </a:bodyPr>
          <a:lstStyle/>
          <a:p>
            <a:pPr>
              <a:lnSpc>
                <a:spcPct val="90000"/>
              </a:lnSpc>
            </a:pPr>
            <a:r>
              <a:rPr lang="en-US" sz="2000"/>
              <a:t>Semianalytical model</a:t>
            </a:r>
          </a:p>
          <a:p>
            <a:pPr>
              <a:lnSpc>
                <a:spcPct val="90000"/>
              </a:lnSpc>
            </a:pPr>
            <a:r>
              <a:rPr lang="en-US" sz="2000"/>
              <a:t>CDM halo “merger tree”</a:t>
            </a:r>
          </a:p>
          <a:p>
            <a:pPr>
              <a:lnSpc>
                <a:spcPct val="90000"/>
              </a:lnSpc>
            </a:pPr>
            <a:r>
              <a:rPr lang="en-US" sz="2000"/>
              <a:t>Gas cooling, star formation, feedback, …</a:t>
            </a:r>
          </a:p>
          <a:p>
            <a:pPr>
              <a:lnSpc>
                <a:spcPct val="90000"/>
              </a:lnSpc>
            </a:pPr>
            <a:r>
              <a:rPr lang="en-US" sz="2000"/>
              <a:t>Treat chemical evolution, dust production, dust radiative transfer</a:t>
            </a:r>
          </a:p>
          <a:p>
            <a:pPr>
              <a:lnSpc>
                <a:spcPct val="90000"/>
              </a:lnSpc>
            </a:pPr>
            <a:r>
              <a:rPr lang="en-US" sz="2000"/>
              <a:t>Includes galaxy mergers &amp; starbursts</a:t>
            </a:r>
          </a:p>
          <a:p>
            <a:pPr>
              <a:lnSpc>
                <a:spcPct val="90000"/>
              </a:lnSpc>
            </a:pPr>
            <a:r>
              <a:rPr lang="en-US" sz="2000"/>
              <a:t>Number counts OK</a:t>
            </a:r>
          </a:p>
          <a:p>
            <a:pPr>
              <a:lnSpc>
                <a:spcPct val="90000"/>
              </a:lnSpc>
            </a:pPr>
            <a:r>
              <a:rPr lang="en-US" sz="2000"/>
              <a:t>Submm galaxies dominated by mergers</a:t>
            </a:r>
          </a:p>
        </p:txBody>
      </p:sp>
      <p:pic>
        <p:nvPicPr>
          <p:cNvPr id="691205" name="Picture 5" descr="baugh_05_title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143000" y="1143000"/>
            <a:ext cx="6630988" cy="1041400"/>
          </a:xfrm>
          <a:prstGeom prst="rect">
            <a:avLst/>
          </a:prstGeom>
          <a:noFill/>
        </p:spPr>
      </p:pic>
      <p:pic>
        <p:nvPicPr>
          <p:cNvPr id="691207" name="Picture 7" descr="ncts850_fancy1_col"/>
          <p:cNvPicPr>
            <a:picLocks noGrp="1" noChangeAspect="1" noChangeArrowheads="1"/>
          </p:cNvPicPr>
          <p:nvPr>
            <p:ph type="chart" sz="half" idx="1"/>
          </p:nvPr>
        </p:nvPicPr>
        <p:blipFill>
          <a:blip r:embed="rId4"/>
          <a:srcRect/>
          <a:stretch>
            <a:fillRect/>
          </a:stretch>
        </p:blipFill>
        <p:spPr>
          <a:xfrm>
            <a:off x="1143000" y="2362200"/>
            <a:ext cx="3560763" cy="3768725"/>
          </a:xfrm>
        </p:spPr>
      </p:pic>
      <p:sp>
        <p:nvSpPr>
          <p:cNvPr id="691208" name="Text Box 8"/>
          <p:cNvSpPr txBox="1">
            <a:spLocks noChangeArrowheads="1"/>
          </p:cNvSpPr>
          <p:nvPr/>
        </p:nvSpPr>
        <p:spPr bwMode="auto">
          <a:xfrm>
            <a:off x="2174875" y="1371600"/>
            <a:ext cx="1635125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/>
              <a:t>MNRAS 2005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72EDF2-322D-654D-8DC2-31ECF1D13533}" type="slidenum">
              <a:rPr lang="en-US"/>
              <a:pPr/>
              <a:t>18</a:t>
            </a:fld>
            <a:endParaRPr lang="en-US"/>
          </a:p>
        </p:txBody>
      </p:sp>
      <p:sp>
        <p:nvSpPr>
          <p:cNvPr id="6932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Explaining </a:t>
            </a:r>
            <a:r>
              <a:rPr lang="en-US" dirty="0" err="1" smtClean="0"/>
              <a:t>SMGs</a:t>
            </a:r>
            <a:endParaRPr lang="en-US" dirty="0"/>
          </a:p>
        </p:txBody>
      </p:sp>
      <p:sp>
        <p:nvSpPr>
          <p:cNvPr id="693252" name="Rectangle 4" descr="Rectangle: Click to edit Master text styles&#10;Second level&#10;Third level&#10;Fourth level&#10;Fifth level"/>
          <p:cNvSpPr>
            <a:spLocks noGrp="1" noChangeArrowheads="1"/>
          </p:cNvSpPr>
          <p:nvPr>
            <p:ph type="body" sz="half" idx="2"/>
          </p:nvPr>
        </p:nvSpPr>
        <p:spPr>
          <a:xfrm>
            <a:off x="5181600" y="1371600"/>
            <a:ext cx="3733800" cy="50292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sz="2000" dirty="0"/>
              <a:t>Original model, pre-</a:t>
            </a:r>
            <a:r>
              <a:rPr lang="en-US" sz="2000" dirty="0" err="1"/>
              <a:t>submm</a:t>
            </a:r>
            <a:endParaRPr lang="en-US" sz="2000" dirty="0"/>
          </a:p>
          <a:p>
            <a:pPr>
              <a:lnSpc>
                <a:spcPct val="90000"/>
              </a:lnSpc>
            </a:pPr>
            <a:r>
              <a:rPr lang="en-US" sz="2000" dirty="0"/>
              <a:t>Tuned to match</a:t>
            </a:r>
            <a:r>
              <a:rPr lang="en-US" sz="2000" dirty="0" smtClean="0"/>
              <a:t> optical/IR properties of local </a:t>
            </a:r>
            <a:r>
              <a:rPr lang="en-US" sz="2000" dirty="0"/>
              <a:t>galaxies…</a:t>
            </a:r>
          </a:p>
          <a:p>
            <a:pPr>
              <a:lnSpc>
                <a:spcPct val="90000"/>
              </a:lnSpc>
            </a:pPr>
            <a:r>
              <a:rPr lang="en-US" sz="2000" dirty="0"/>
              <a:t>…but severely </a:t>
            </a:r>
            <a:r>
              <a:rPr lang="en-US" sz="2000" dirty="0" err="1"/>
              <a:t>underpredicts</a:t>
            </a:r>
            <a:r>
              <a:rPr lang="en-US" sz="2000" dirty="0"/>
              <a:t> </a:t>
            </a:r>
            <a:r>
              <a:rPr lang="en-US" sz="2000" dirty="0" err="1"/>
              <a:t>submm</a:t>
            </a:r>
            <a:r>
              <a:rPr lang="en-US" sz="2000" dirty="0"/>
              <a:t> galaxies!</a:t>
            </a:r>
          </a:p>
          <a:p>
            <a:pPr>
              <a:lnSpc>
                <a:spcPct val="90000"/>
              </a:lnSpc>
            </a:pPr>
            <a:r>
              <a:rPr lang="en-US" sz="2000" dirty="0"/>
              <a:t>Fixes:</a:t>
            </a:r>
          </a:p>
          <a:p>
            <a:pPr lvl="1">
              <a:lnSpc>
                <a:spcPct val="90000"/>
              </a:lnSpc>
            </a:pPr>
            <a:r>
              <a:rPr lang="en-US" sz="1800" dirty="0"/>
              <a:t>Slower star formation in disks</a:t>
            </a:r>
          </a:p>
          <a:p>
            <a:pPr lvl="1">
              <a:lnSpc>
                <a:spcPct val="90000"/>
              </a:lnSpc>
            </a:pPr>
            <a:r>
              <a:rPr lang="en-US" sz="1800" dirty="0"/>
              <a:t>Minor mergers lead to starbursts</a:t>
            </a:r>
          </a:p>
          <a:p>
            <a:pPr lvl="1">
              <a:lnSpc>
                <a:spcPct val="90000"/>
              </a:lnSpc>
            </a:pPr>
            <a:r>
              <a:rPr lang="en-US" sz="1800" dirty="0"/>
              <a:t>Use flat IMF for starbursts</a:t>
            </a:r>
          </a:p>
          <a:p>
            <a:pPr>
              <a:lnSpc>
                <a:spcPct val="90000"/>
              </a:lnSpc>
            </a:pPr>
            <a:r>
              <a:rPr lang="en-US" sz="2000" dirty="0" err="1"/>
              <a:t>Metallicity</a:t>
            </a:r>
            <a:r>
              <a:rPr lang="en-US" sz="2000" dirty="0"/>
              <a:t> OK for cluster gas, </a:t>
            </a:r>
            <a:r>
              <a:rPr lang="en-US" sz="2000" dirty="0" err="1"/>
              <a:t>ellipticals</a:t>
            </a:r>
            <a:r>
              <a:rPr lang="en-US" sz="2000" dirty="0"/>
              <a:t> (</a:t>
            </a:r>
            <a:r>
              <a:rPr lang="en-US" sz="2000" dirty="0" err="1"/>
              <a:t>Nagashima</a:t>
            </a:r>
            <a:r>
              <a:rPr lang="en-US" sz="2000" dirty="0"/>
              <a:t> et al., 2005)</a:t>
            </a:r>
          </a:p>
        </p:txBody>
      </p:sp>
      <p:pic>
        <p:nvPicPr>
          <p:cNvPr id="693254" name="Picture 6" descr="ncts850_fancy2_col"/>
          <p:cNvPicPr>
            <a:picLocks noGrp="1" noChangeAspect="1" noChangeArrowheads="1"/>
          </p:cNvPicPr>
          <p:nvPr>
            <p:ph type="chart" sz="half"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457200" y="1295400"/>
            <a:ext cx="4464050" cy="472440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Are </a:t>
            </a:r>
            <a:r>
              <a:rPr lang="en-US" dirty="0" err="1" smtClean="0"/>
              <a:t>SMGs</a:t>
            </a:r>
            <a:r>
              <a:rPr lang="en-US" dirty="0" smtClean="0"/>
              <a:t> really mergers ?</a:t>
            </a:r>
            <a:endParaRPr lang="en-US" dirty="0"/>
          </a:p>
        </p:txBody>
      </p:sp>
      <p:pic>
        <p:nvPicPr>
          <p:cNvPr id="5" name="Picture 4" descr="Dave_title_09.pdf"/>
          <p:cNvPicPr>
            <a:picLocks noChangeAspect="1"/>
          </p:cNvPicPr>
          <p:nvPr/>
        </p:nvPicPr>
        <mc:AlternateContent>
          <mc:Choice xmlns:ma="http://schemas.microsoft.com/office/mac/drawingml/2008/main" Requires="ma">
            <p:blipFill>
              <a:blip r:embed="rId2"/>
              <a:stretch>
                <a:fillRect/>
              </a:stretch>
            </p:blipFill>
          </mc:Choice>
          <mc:Fallback>
            <p:blipFill>
              <a:blip r:embed="rId3"/>
              <a:stretch>
                <a:fillRect/>
              </a:stretch>
            </p:blipFill>
          </mc:Fallback>
        </mc:AlternateContent>
        <p:spPr>
          <a:xfrm>
            <a:off x="762000" y="1143000"/>
            <a:ext cx="7543800" cy="2674488"/>
          </a:xfrm>
          <a:prstGeom prst="rect">
            <a:avLst/>
          </a:prstGeom>
        </p:spPr>
      </p:pic>
      <p:pic>
        <p:nvPicPr>
          <p:cNvPr id="6" name="Picture 5" descr="Dave_conclusion.pdf"/>
          <p:cNvPicPr>
            <a:picLocks noChangeAspect="1"/>
          </p:cNvPicPr>
          <p:nvPr/>
        </p:nvPicPr>
        <mc:AlternateContent>
          <mc:Choice xmlns:ma="http://schemas.microsoft.com/office/mac/drawingml/2008/main" Requires="ma">
            <p:blipFill>
              <a:blip r:embed="rId4"/>
              <a:stretch>
                <a:fillRect/>
              </a:stretch>
            </p:blipFill>
          </mc:Choice>
          <mc:Fallback>
            <p:blipFill>
              <a:blip r:embed="rId5"/>
              <a:stretch>
                <a:fillRect/>
              </a:stretch>
            </p:blipFill>
          </mc:Fallback>
        </mc:AlternateContent>
        <p:spPr>
          <a:xfrm>
            <a:off x="2200325" y="3429000"/>
            <a:ext cx="5343475" cy="3353192"/>
          </a:xfrm>
          <a:prstGeom prst="rect">
            <a:avLst/>
          </a:prstGeom>
        </p:spPr>
      </p:pic>
      <p:cxnSp>
        <p:nvCxnSpPr>
          <p:cNvPr id="8" name="Straight Connector 7"/>
          <p:cNvCxnSpPr/>
          <p:nvPr/>
        </p:nvCxnSpPr>
        <p:spPr>
          <a:xfrm>
            <a:off x="4240176" y="3871528"/>
            <a:ext cx="3276600" cy="1588"/>
          </a:xfrm>
          <a:prstGeom prst="line">
            <a:avLst/>
          </a:prstGeom>
          <a:ln>
            <a:solidFill>
              <a:srgbClr val="FFFF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>
            <a:off x="2286000" y="4114800"/>
            <a:ext cx="4572000" cy="1588"/>
          </a:xfrm>
          <a:prstGeom prst="line">
            <a:avLst/>
          </a:prstGeom>
          <a:ln>
            <a:solidFill>
              <a:srgbClr val="FFFF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>
            <a:off x="2286000" y="4826032"/>
            <a:ext cx="4572000" cy="1588"/>
          </a:xfrm>
          <a:prstGeom prst="line">
            <a:avLst/>
          </a:prstGeom>
          <a:ln>
            <a:solidFill>
              <a:srgbClr val="FFFF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>
            <a:off x="3048000" y="5284820"/>
            <a:ext cx="4468776" cy="1588"/>
          </a:xfrm>
          <a:prstGeom prst="line">
            <a:avLst/>
          </a:prstGeom>
          <a:ln>
            <a:solidFill>
              <a:srgbClr val="FFFF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/>
        </p:nvCxnSpPr>
        <p:spPr>
          <a:xfrm>
            <a:off x="2209800" y="5547502"/>
            <a:ext cx="2667000" cy="1588"/>
          </a:xfrm>
          <a:prstGeom prst="line">
            <a:avLst/>
          </a:prstGeom>
          <a:ln>
            <a:solidFill>
              <a:srgbClr val="FFFF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Wish List</a:t>
            </a:r>
            <a:endParaRPr lang="en-US" dirty="0"/>
          </a:p>
        </p:txBody>
      </p:sp>
      <p:sp>
        <p:nvSpPr>
          <p:cNvPr id="12" name="Content Placeholder 11"/>
          <p:cNvSpPr>
            <a:spLocks noGrp="1"/>
          </p:cNvSpPr>
          <p:nvPr>
            <p:ph idx="1"/>
          </p:nvPr>
        </p:nvSpPr>
        <p:spPr>
          <a:xfrm>
            <a:off x="457200" y="1417638"/>
            <a:ext cx="8229600" cy="4708525"/>
          </a:xfrm>
        </p:spPr>
        <p:txBody>
          <a:bodyPr>
            <a:normAutofit fontScale="77500" lnSpcReduction="20000"/>
          </a:bodyPr>
          <a:lstStyle/>
          <a:p>
            <a:r>
              <a:rPr lang="en-US" dirty="0" smtClean="0"/>
              <a:t>Larger &amp; deeper surveys</a:t>
            </a:r>
          </a:p>
          <a:p>
            <a:pPr lvl="1"/>
            <a:r>
              <a:rPr lang="en-US" dirty="0" smtClean="0"/>
              <a:t>Less extreme objects, lower SFR</a:t>
            </a:r>
          </a:p>
          <a:p>
            <a:pPr lvl="1"/>
            <a:r>
              <a:rPr lang="en-US" dirty="0" smtClean="0"/>
              <a:t>Luminosity function </a:t>
            </a:r>
            <a:r>
              <a:rPr lang="en-US" dirty="0" err="1" smtClean="0"/>
              <a:t>vs</a:t>
            </a:r>
            <a:r>
              <a:rPr lang="en-US" dirty="0" smtClean="0"/>
              <a:t> </a:t>
            </a:r>
            <a:r>
              <a:rPr lang="en-US" dirty="0" err="1" smtClean="0"/>
              <a:t>z</a:t>
            </a:r>
            <a:r>
              <a:rPr lang="en-US" dirty="0" smtClean="0"/>
              <a:t>, with good SNR and dynamic range</a:t>
            </a:r>
          </a:p>
          <a:p>
            <a:pPr lvl="1"/>
            <a:r>
              <a:rPr lang="en-US" dirty="0" smtClean="0"/>
              <a:t>Clustering studies (</a:t>
            </a:r>
            <a:r>
              <a:rPr lang="en-US" dirty="0" err="1" smtClean="0"/>
              <a:t>vs</a:t>
            </a:r>
            <a:r>
              <a:rPr lang="en-US" dirty="0" smtClean="0"/>
              <a:t> </a:t>
            </a:r>
            <a:r>
              <a:rPr lang="en-US" dirty="0" err="1" smtClean="0"/>
              <a:t>z</a:t>
            </a:r>
            <a:r>
              <a:rPr lang="en-US" dirty="0" smtClean="0"/>
              <a:t>, SFR)</a:t>
            </a:r>
          </a:p>
          <a:p>
            <a:pPr lvl="1"/>
            <a:r>
              <a:rPr lang="en-US" dirty="0" smtClean="0"/>
              <a:t>Rare objects - dig deep into high </a:t>
            </a:r>
            <a:r>
              <a:rPr lang="en-US" dirty="0" err="1" smtClean="0"/>
              <a:t>redshift</a:t>
            </a:r>
            <a:r>
              <a:rPr lang="en-US" dirty="0" smtClean="0"/>
              <a:t> tail (</a:t>
            </a:r>
            <a:r>
              <a:rPr lang="en-US" dirty="0" err="1" smtClean="0"/>
              <a:t>z</a:t>
            </a:r>
            <a:r>
              <a:rPr lang="en-US" dirty="0" smtClean="0"/>
              <a:t> &gt; 5)</a:t>
            </a:r>
          </a:p>
          <a:p>
            <a:r>
              <a:rPr lang="en-US" dirty="0" err="1" smtClean="0"/>
              <a:t>Multiwavelength</a:t>
            </a:r>
            <a:r>
              <a:rPr lang="en-US" dirty="0" smtClean="0"/>
              <a:t> coverage</a:t>
            </a:r>
          </a:p>
          <a:p>
            <a:pPr lvl="1"/>
            <a:r>
              <a:rPr lang="en-US" dirty="0" smtClean="0"/>
              <a:t>Cover SED peak at z~2 to pin down SFR</a:t>
            </a:r>
          </a:p>
          <a:p>
            <a:pPr lvl="1"/>
            <a:r>
              <a:rPr lang="en-US" dirty="0" smtClean="0"/>
              <a:t>Use multicolor information for selecting objects for further study, e.g. high-</a:t>
            </a:r>
            <a:r>
              <a:rPr lang="en-US" dirty="0" err="1" smtClean="0"/>
              <a:t>z</a:t>
            </a:r>
            <a:r>
              <a:rPr lang="en-US" dirty="0" smtClean="0"/>
              <a:t> tail</a:t>
            </a:r>
          </a:p>
          <a:p>
            <a:r>
              <a:rPr lang="en-US" dirty="0" smtClean="0"/>
              <a:t>Better angular resolution</a:t>
            </a:r>
          </a:p>
          <a:p>
            <a:pPr lvl="1"/>
            <a:r>
              <a:rPr lang="en-US" dirty="0" smtClean="0"/>
              <a:t>Essential for source ID and follow-up at other wavelengths</a:t>
            </a:r>
          </a:p>
          <a:p>
            <a:pPr lvl="1"/>
            <a:r>
              <a:rPr lang="en-US" dirty="0" smtClean="0"/>
              <a:t>Confusion limit</a:t>
            </a:r>
          </a:p>
          <a:p>
            <a:r>
              <a:rPr lang="en-US" dirty="0" smtClean="0"/>
              <a:t>Fast </a:t>
            </a:r>
            <a:r>
              <a:rPr lang="en-US" dirty="0" err="1" smtClean="0"/>
              <a:t>redshift</a:t>
            </a:r>
            <a:r>
              <a:rPr lang="en-US" dirty="0" smtClean="0"/>
              <a:t> capability</a:t>
            </a:r>
          </a:p>
          <a:p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rgbClr val="2C4D7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009" name="Picture 1063" descr="ccat"/>
          <p:cNvPicPr>
            <a:picLocks noChangeAspect="1" noChangeArrowheads="1"/>
          </p:cNvPicPr>
          <p:nvPr/>
        </p:nvPicPr>
        <p:blipFill>
          <a:blip r:embed="rId3"/>
          <a:srcRect l="41051" t="21774" r="16399" b="29182"/>
          <a:stretch>
            <a:fillRect/>
          </a:stretch>
        </p:blipFill>
        <p:spPr bwMode="auto">
          <a:xfrm>
            <a:off x="1600200" y="41275"/>
            <a:ext cx="7543800" cy="6791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3010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/>
              <a:t>CSO and CCAT</a:t>
            </a:r>
          </a:p>
        </p:txBody>
      </p:sp>
      <p:pic>
        <p:nvPicPr>
          <p:cNvPr id="43011" name="Picture 5" descr="cso"/>
          <p:cNvPicPr>
            <a:picLocks noChangeAspect="1" noChangeArrowheads="1"/>
          </p:cNvPicPr>
          <p:nvPr/>
        </p:nvPicPr>
        <p:blipFill>
          <a:blip r:embed="rId4"/>
          <a:srcRect l="35326" t="35977" r="18694" b="5556"/>
          <a:stretch>
            <a:fillRect/>
          </a:stretch>
        </p:blipFill>
        <p:spPr bwMode="auto">
          <a:xfrm>
            <a:off x="38100" y="4799013"/>
            <a:ext cx="2400300" cy="20335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1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0"/>
            <a:ext cx="8229600" cy="990600"/>
          </a:xfrm>
        </p:spPr>
        <p:txBody>
          <a:bodyPr/>
          <a:lstStyle/>
          <a:p>
            <a:r>
              <a:rPr lang="en-US" dirty="0" err="1"/>
              <a:t>Chajnantor</a:t>
            </a:r>
            <a:r>
              <a:rPr lang="en-US" dirty="0"/>
              <a:t> Plateau (5000 </a:t>
            </a:r>
            <a:r>
              <a:rPr lang="en-US" dirty="0" err="1"/>
              <a:t>m</a:t>
            </a:r>
            <a:r>
              <a:rPr lang="en-US" dirty="0"/>
              <a:t>)</a:t>
            </a:r>
          </a:p>
        </p:txBody>
      </p:sp>
      <p:pic>
        <p:nvPicPr>
          <p:cNvPr id="51202" name="Picture 3" descr="HonarJD2"/>
          <p:cNvPicPr>
            <a:picLocks noGrp="1" noChangeAspect="1" noChangeArrowheads="1"/>
          </p:cNvPicPr>
          <p:nvPr>
            <p:ph idx="1"/>
          </p:nvPr>
        </p:nvPicPr>
        <p:blipFill>
          <a:blip r:embed="rId3"/>
          <a:srcRect/>
          <a:stretch>
            <a:fillRect/>
          </a:stretch>
        </p:blipFill>
        <p:spPr>
          <a:xfrm>
            <a:off x="571500" y="1295400"/>
            <a:ext cx="8001000" cy="5410200"/>
          </a:xfrm>
        </p:spPr>
      </p:pic>
      <p:sp>
        <p:nvSpPr>
          <p:cNvPr id="51203" name="Text Box 4"/>
          <p:cNvSpPr txBox="1">
            <a:spLocks noChangeArrowheads="1"/>
          </p:cNvSpPr>
          <p:nvPr/>
        </p:nvSpPr>
        <p:spPr bwMode="auto">
          <a:xfrm rot="5400000">
            <a:off x="8204994" y="5676107"/>
            <a:ext cx="1260475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algn="r" eaLnBrk="0" hangingPunct="0"/>
            <a:r>
              <a:rPr lang="en-US" sz="1200"/>
              <a:t>Dietrich/Caltech</a:t>
            </a:r>
            <a:endParaRPr lang="en-US"/>
          </a:p>
        </p:txBody>
      </p:sp>
      <p:sp>
        <p:nvSpPr>
          <p:cNvPr id="51204" name="Text Box 5"/>
          <p:cNvSpPr txBox="1">
            <a:spLocks noChangeArrowheads="1"/>
          </p:cNvSpPr>
          <p:nvPr/>
        </p:nvSpPr>
        <p:spPr bwMode="auto">
          <a:xfrm>
            <a:off x="3048000" y="990600"/>
            <a:ext cx="565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eaLnBrk="0" hangingPunct="0"/>
            <a:r>
              <a:rPr lang="en-US"/>
              <a:t>CBI</a:t>
            </a:r>
            <a:endParaRPr lang="en-US">
              <a:solidFill>
                <a:srgbClr val="FFCC66"/>
              </a:solidFill>
              <a:latin typeface="Times New Roman" charset="0"/>
            </a:endParaRPr>
          </a:p>
        </p:txBody>
      </p:sp>
      <p:sp>
        <p:nvSpPr>
          <p:cNvPr id="51205" name="Line 8"/>
          <p:cNvSpPr>
            <a:spLocks noChangeShapeType="1"/>
          </p:cNvSpPr>
          <p:nvPr/>
        </p:nvSpPr>
        <p:spPr bwMode="auto">
          <a:xfrm flipH="1" flipV="1">
            <a:off x="3276600" y="1295400"/>
            <a:ext cx="152400" cy="3048000"/>
          </a:xfrm>
          <a:prstGeom prst="line">
            <a:avLst/>
          </a:prstGeom>
          <a:noFill/>
          <a:ln w="28575">
            <a:solidFill>
              <a:srgbClr val="FF6600"/>
            </a:solidFill>
            <a:round/>
            <a:headEnd type="triangle" w="med" len="med"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1206" name="Text Box 9"/>
          <p:cNvSpPr txBox="1">
            <a:spLocks noChangeArrowheads="1"/>
          </p:cNvSpPr>
          <p:nvPr/>
        </p:nvSpPr>
        <p:spPr bwMode="auto">
          <a:xfrm>
            <a:off x="6218238" y="685800"/>
            <a:ext cx="1938337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algn="ctr" eaLnBrk="0" hangingPunct="0"/>
            <a:r>
              <a:rPr lang="en-US"/>
              <a:t>Cerro Chajnantor</a:t>
            </a:r>
          </a:p>
          <a:p>
            <a:pPr algn="ctr" eaLnBrk="0" hangingPunct="0"/>
            <a:r>
              <a:rPr lang="en-US"/>
              <a:t>CCAT</a:t>
            </a:r>
          </a:p>
        </p:txBody>
      </p:sp>
      <p:sp>
        <p:nvSpPr>
          <p:cNvPr id="51207" name="Line 10"/>
          <p:cNvSpPr>
            <a:spLocks noChangeShapeType="1"/>
          </p:cNvSpPr>
          <p:nvPr/>
        </p:nvSpPr>
        <p:spPr bwMode="auto">
          <a:xfrm flipH="1" flipV="1">
            <a:off x="7239000" y="1295400"/>
            <a:ext cx="1066800" cy="1219200"/>
          </a:xfrm>
          <a:prstGeom prst="line">
            <a:avLst/>
          </a:prstGeom>
          <a:noFill/>
          <a:ln w="28575">
            <a:solidFill>
              <a:srgbClr val="FF6600"/>
            </a:solidFill>
            <a:round/>
            <a:headEnd type="triangle" w="med" len="med"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1208" name="Line 11"/>
          <p:cNvSpPr>
            <a:spLocks noChangeShapeType="1"/>
          </p:cNvSpPr>
          <p:nvPr/>
        </p:nvSpPr>
        <p:spPr bwMode="auto">
          <a:xfrm flipH="1" flipV="1">
            <a:off x="5715000" y="1295400"/>
            <a:ext cx="1143000" cy="2895600"/>
          </a:xfrm>
          <a:prstGeom prst="line">
            <a:avLst/>
          </a:prstGeom>
          <a:noFill/>
          <a:ln w="28575">
            <a:solidFill>
              <a:srgbClr val="FF6600"/>
            </a:solidFill>
            <a:round/>
            <a:headEnd type="triangle" w="med" len="med"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1209" name="Text Box 12"/>
          <p:cNvSpPr txBox="1">
            <a:spLocks noChangeArrowheads="1"/>
          </p:cNvSpPr>
          <p:nvPr/>
        </p:nvSpPr>
        <p:spPr bwMode="auto">
          <a:xfrm>
            <a:off x="5368925" y="990600"/>
            <a:ext cx="8064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eaLnBrk="0" hangingPunct="0"/>
            <a:r>
              <a:rPr lang="en-US"/>
              <a:t>ALMA</a:t>
            </a:r>
            <a:endParaRPr lang="en-US">
              <a:solidFill>
                <a:srgbClr val="99FFCC"/>
              </a:solidFill>
              <a:latin typeface="Times New Roman" charset="0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249" name="Picture 2" descr="DSC_1483"/>
          <p:cNvPicPr>
            <a:picLocks noGrp="1" noChangeAspect="1" noChangeArrowheads="1"/>
          </p:cNvPicPr>
          <p:nvPr>
            <p:ph/>
          </p:nvPr>
        </p:nvPicPr>
        <p:blipFill>
          <a:blip r:embed="rId3"/>
          <a:srcRect/>
          <a:stretch>
            <a:fillRect/>
          </a:stretch>
        </p:blipFill>
        <p:spPr>
          <a:xfrm>
            <a:off x="0" y="184150"/>
            <a:ext cx="9144000" cy="6491288"/>
          </a:xfrm>
        </p:spPr>
      </p:pic>
      <p:sp>
        <p:nvSpPr>
          <p:cNvPr id="53250" name="Text Box 3"/>
          <p:cNvSpPr txBox="1">
            <a:spLocks noChangeArrowheads="1"/>
          </p:cNvSpPr>
          <p:nvPr/>
        </p:nvSpPr>
        <p:spPr bwMode="auto">
          <a:xfrm>
            <a:off x="2187575" y="196850"/>
            <a:ext cx="4770438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eaLnBrk="0" hangingPunct="0"/>
            <a:r>
              <a:rPr lang="en-US" sz="3200"/>
              <a:t>Cerro Chajnantor 5612 m</a:t>
            </a:r>
          </a:p>
        </p:txBody>
      </p:sp>
      <p:sp>
        <p:nvSpPr>
          <p:cNvPr id="53251" name="Text Box 5"/>
          <p:cNvSpPr txBox="1">
            <a:spLocks noChangeArrowheads="1"/>
          </p:cNvSpPr>
          <p:nvPr/>
        </p:nvSpPr>
        <p:spPr bwMode="auto">
          <a:xfrm rot="5400000">
            <a:off x="8311356" y="5099844"/>
            <a:ext cx="1184275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eaLnBrk="0" hangingPunct="0"/>
            <a:r>
              <a:rPr lang="en-US" sz="1200"/>
              <a:t>G. Gull/Cornell</a:t>
            </a:r>
            <a:endParaRPr lang="en-US" sz="240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7345" name="Picture 2" descr="DSC_1635a"/>
          <p:cNvPicPr>
            <a:picLocks noGrp="1" noChangeAspect="1" noChangeArrowheads="1"/>
          </p:cNvPicPr>
          <p:nvPr>
            <p:ph/>
          </p:nvPr>
        </p:nvPicPr>
        <p:blipFill>
          <a:blip r:embed="rId3"/>
          <a:srcRect/>
          <a:stretch>
            <a:fillRect/>
          </a:stretch>
        </p:blipFill>
        <p:spPr>
          <a:xfrm>
            <a:off x="0" y="228600"/>
            <a:ext cx="9144000" cy="6491288"/>
          </a:xfrm>
        </p:spPr>
      </p:pic>
      <p:sp>
        <p:nvSpPr>
          <p:cNvPr id="57346" name="Text Box 3"/>
          <p:cNvSpPr txBox="1">
            <a:spLocks noChangeArrowheads="1"/>
          </p:cNvSpPr>
          <p:nvPr/>
        </p:nvSpPr>
        <p:spPr bwMode="auto">
          <a:xfrm>
            <a:off x="2187575" y="196850"/>
            <a:ext cx="4770438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eaLnBrk="0" hangingPunct="0"/>
            <a:r>
              <a:rPr lang="en-US" sz="3200"/>
              <a:t>Cerro Chajnantor 5612 m</a:t>
            </a:r>
          </a:p>
        </p:txBody>
      </p:sp>
      <p:sp>
        <p:nvSpPr>
          <p:cNvPr id="57347" name="Text Box 5"/>
          <p:cNvSpPr txBox="1">
            <a:spLocks noChangeArrowheads="1"/>
          </p:cNvSpPr>
          <p:nvPr/>
        </p:nvSpPr>
        <p:spPr bwMode="auto">
          <a:xfrm rot="5400000">
            <a:off x="8311356" y="5099844"/>
            <a:ext cx="1184275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eaLnBrk="0" hangingPunct="0"/>
            <a:r>
              <a:rPr lang="en-US" sz="1200"/>
              <a:t>G. Gull/Cornell</a:t>
            </a:r>
            <a:endParaRPr lang="en-US" sz="240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7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0"/>
            <a:ext cx="8229600" cy="914400"/>
          </a:xfrm>
        </p:spPr>
        <p:txBody>
          <a:bodyPr/>
          <a:lstStyle/>
          <a:p>
            <a:r>
              <a:rPr lang="en-US" dirty="0"/>
              <a:t>Atmospheric Transmission (model)</a:t>
            </a:r>
          </a:p>
        </p:txBody>
      </p:sp>
      <p:pic>
        <p:nvPicPr>
          <p:cNvPr id="55298" name="Picture 3" descr="atm-model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36600" y="914400"/>
            <a:ext cx="7670800" cy="5867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5299" name="Text Box 4"/>
          <p:cNvSpPr txBox="1">
            <a:spLocks noChangeArrowheads="1"/>
          </p:cNvSpPr>
          <p:nvPr/>
        </p:nvSpPr>
        <p:spPr bwMode="auto">
          <a:xfrm>
            <a:off x="7543800" y="6415088"/>
            <a:ext cx="696913" cy="290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300">
                <a:latin typeface="Times New Roman" charset="0"/>
              </a:rPr>
              <a:t>200 µm</a:t>
            </a:r>
          </a:p>
        </p:txBody>
      </p:sp>
      <p:sp>
        <p:nvSpPr>
          <p:cNvPr id="55300" name="Text Box 5"/>
          <p:cNvSpPr txBox="1">
            <a:spLocks noChangeArrowheads="1"/>
          </p:cNvSpPr>
          <p:nvPr/>
        </p:nvSpPr>
        <p:spPr bwMode="auto">
          <a:xfrm>
            <a:off x="2933700" y="6415088"/>
            <a:ext cx="696913" cy="290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300">
                <a:latin typeface="Times New Roman" charset="0"/>
              </a:rPr>
              <a:t>600 µm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1" name="Rectangle 2"/>
          <p:cNvSpPr>
            <a:spLocks noGrp="1" noChangeArrowheads="1"/>
          </p:cNvSpPr>
          <p:nvPr>
            <p:ph type="title"/>
          </p:nvPr>
        </p:nvSpPr>
        <p:spPr>
          <a:xfrm>
            <a:off x="900113" y="620713"/>
            <a:ext cx="7696200" cy="838200"/>
          </a:xfrm>
        </p:spPr>
        <p:txBody>
          <a:bodyPr>
            <a:normAutofit fontScale="90000"/>
          </a:bodyPr>
          <a:lstStyle/>
          <a:p>
            <a:r>
              <a:rPr lang="en-US" sz="3600" b="1"/>
              <a:t>Atacama Large Millimeter Array</a:t>
            </a:r>
            <a:br>
              <a:rPr lang="en-US" sz="3600" b="1"/>
            </a:br>
            <a:r>
              <a:rPr lang="en-US" sz="3600" b="1"/>
              <a:t>ALMA</a:t>
            </a:r>
          </a:p>
        </p:txBody>
      </p:sp>
      <p:pic>
        <p:nvPicPr>
          <p:cNvPr id="87042" name="Picture 3" descr="alma_aca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1935163"/>
            <a:ext cx="9144000" cy="49228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7043" name="Text Box 4"/>
          <p:cNvSpPr txBox="1">
            <a:spLocks noChangeArrowheads="1"/>
          </p:cNvSpPr>
          <p:nvPr/>
        </p:nvSpPr>
        <p:spPr bwMode="auto">
          <a:xfrm>
            <a:off x="304800" y="2743200"/>
            <a:ext cx="3081338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>
                <a:solidFill>
                  <a:schemeClr val="bg1"/>
                </a:solidFill>
                <a:latin typeface="Comic Sans MS" charset="0"/>
              </a:rPr>
              <a:t>54 12-m diameter antennas</a:t>
            </a:r>
          </a:p>
        </p:txBody>
      </p:sp>
      <p:sp>
        <p:nvSpPr>
          <p:cNvPr id="87044" name="Text Box 5"/>
          <p:cNvSpPr txBox="1">
            <a:spLocks noChangeArrowheads="1"/>
          </p:cNvSpPr>
          <p:nvPr/>
        </p:nvSpPr>
        <p:spPr bwMode="auto">
          <a:xfrm>
            <a:off x="6378575" y="3962400"/>
            <a:ext cx="2763838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latin typeface="Comic Sans MS" charset="0"/>
              </a:rPr>
              <a:t>Atacama Compact Array</a:t>
            </a:r>
          </a:p>
          <a:p>
            <a:pPr algn="ctr"/>
            <a:r>
              <a:rPr lang="en-US">
                <a:solidFill>
                  <a:schemeClr val="bg1"/>
                </a:solidFill>
                <a:latin typeface="Comic Sans MS" charset="0"/>
              </a:rPr>
              <a:t>12 7-m antennas</a:t>
            </a:r>
          </a:p>
        </p:txBody>
      </p:sp>
      <p:sp>
        <p:nvSpPr>
          <p:cNvPr id="87045" name="Text Box 6"/>
          <p:cNvSpPr txBox="1">
            <a:spLocks noChangeArrowheads="1"/>
          </p:cNvSpPr>
          <p:nvPr/>
        </p:nvSpPr>
        <p:spPr bwMode="auto">
          <a:xfrm>
            <a:off x="762000" y="6324600"/>
            <a:ext cx="184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endParaRPr lang="en-US">
              <a:solidFill>
                <a:schemeClr val="bg1"/>
              </a:solidFill>
              <a:latin typeface="Comic Sans MS" charset="0"/>
            </a:endParaRPr>
          </a:p>
        </p:txBody>
      </p:sp>
      <p:sp>
        <p:nvSpPr>
          <p:cNvPr id="87046" name="Text Box 7"/>
          <p:cNvSpPr txBox="1">
            <a:spLocks noChangeArrowheads="1"/>
          </p:cNvSpPr>
          <p:nvPr/>
        </p:nvSpPr>
        <p:spPr bwMode="auto">
          <a:xfrm>
            <a:off x="288925" y="6132513"/>
            <a:ext cx="1841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87047" name="Text Box 8"/>
          <p:cNvSpPr txBox="1">
            <a:spLocks noChangeArrowheads="1"/>
          </p:cNvSpPr>
          <p:nvPr/>
        </p:nvSpPr>
        <p:spPr bwMode="auto">
          <a:xfrm>
            <a:off x="288925" y="6213475"/>
            <a:ext cx="32512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>
                <a:solidFill>
                  <a:schemeClr val="bg1"/>
                </a:solidFill>
                <a:latin typeface="Comic Sans MS" charset="0"/>
              </a:rPr>
              <a:t>Chajnantor: 5000m elevation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CCAT &amp; ALMA</a:t>
            </a:r>
            <a:endParaRPr lang="en-US" dirty="0"/>
          </a:p>
        </p:txBody>
      </p:sp>
      <p:pic>
        <p:nvPicPr>
          <p:cNvPr id="7" name="Content Placeholder 6" descr="subfield_350um.pdf"/>
          <p:cNvPicPr>
            <a:picLocks noGrp="1" noChangeAspect="1"/>
          </p:cNvPicPr>
          <p:nvPr>
            <p:ph idx="1"/>
          </p:nvPr>
        </p:nvPicPr>
        <mc:AlternateContent>
          <mc:Choice xmlns:ma="http://schemas.microsoft.com/office/mac/drawingml/2008/main" Requires="ma">
            <p:blipFill>
              <a:blip r:embed="rId2"/>
              <a:srcRect t="6000" r="32143"/>
              <a:stretch>
                <a:fillRect/>
              </a:stretch>
            </p:blipFill>
          </mc:Choice>
          <mc:Fallback>
            <p:blipFill>
              <a:blip r:embed="rId3"/>
              <a:srcRect t="6000" r="32143"/>
              <a:stretch>
                <a:fillRect/>
              </a:stretch>
            </p:blipFill>
          </mc:Fallback>
        </mc:AlternateContent>
        <p:spPr>
          <a:xfrm>
            <a:off x="1676400" y="1524000"/>
            <a:ext cx="5139641" cy="5085588"/>
          </a:xfrm>
        </p:spPr>
      </p:pic>
      <p:sp>
        <p:nvSpPr>
          <p:cNvPr id="8" name="TextBox 7"/>
          <p:cNvSpPr txBox="1"/>
          <p:nvPr/>
        </p:nvSpPr>
        <p:spPr>
          <a:xfrm>
            <a:off x="1269838" y="1078468"/>
            <a:ext cx="665496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/>
              <a:t>CCAT’s</a:t>
            </a:r>
            <a:r>
              <a:rPr lang="en-US" dirty="0" smtClean="0"/>
              <a:t> instantaneous field of view (350 </a:t>
            </a:r>
            <a:r>
              <a:rPr lang="en-US" dirty="0" smtClean="0">
                <a:latin typeface="Symbol" charset="2"/>
                <a:cs typeface="Symbol" charset="2"/>
              </a:rPr>
              <a:t>m</a:t>
            </a:r>
            <a:r>
              <a:rPr lang="en-US" dirty="0" smtClean="0"/>
              <a:t>m, 40 </a:t>
            </a:r>
            <a:r>
              <a:rPr lang="en-US" dirty="0" err="1" smtClean="0"/>
              <a:t>kpixel</a:t>
            </a:r>
            <a:r>
              <a:rPr lang="en-US" dirty="0" smtClean="0"/>
              <a:t> camera)</a:t>
            </a:r>
            <a:endParaRPr lang="en-US" dirty="0"/>
          </a:p>
        </p:txBody>
      </p:sp>
      <p:grpSp>
        <p:nvGrpSpPr>
          <p:cNvPr id="3" name="Group 19"/>
          <p:cNvGrpSpPr/>
          <p:nvPr/>
        </p:nvGrpSpPr>
        <p:grpSpPr>
          <a:xfrm>
            <a:off x="2527300" y="1583293"/>
            <a:ext cx="3797300" cy="369332"/>
            <a:chOff x="2527300" y="1583293"/>
            <a:chExt cx="3797300" cy="369332"/>
          </a:xfrm>
        </p:grpSpPr>
        <p:sp>
          <p:nvSpPr>
            <p:cNvPr id="11" name="Oval 10"/>
            <p:cNvSpPr/>
            <p:nvPr/>
          </p:nvSpPr>
          <p:spPr>
            <a:xfrm>
              <a:off x="2527300" y="1711325"/>
              <a:ext cx="104775" cy="104775"/>
            </a:xfrm>
            <a:prstGeom prst="ellipse">
              <a:avLst/>
            </a:prstGeom>
            <a:solidFill>
              <a:srgbClr val="FFFF00"/>
            </a:solidFill>
            <a:ln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3081655" y="1583293"/>
              <a:ext cx="324294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>
                  <a:solidFill>
                    <a:srgbClr val="FFFF00"/>
                  </a:solidFill>
                </a:rPr>
                <a:t>ALMA field of view at 350 </a:t>
              </a:r>
              <a:r>
                <a:rPr lang="en-US" dirty="0" smtClean="0">
                  <a:solidFill>
                    <a:srgbClr val="FFFF00"/>
                  </a:solidFill>
                  <a:latin typeface="Symbol" charset="2"/>
                  <a:cs typeface="Symbol" charset="2"/>
                </a:rPr>
                <a:t>m</a:t>
              </a:r>
              <a:r>
                <a:rPr lang="en-US" dirty="0" smtClean="0">
                  <a:solidFill>
                    <a:srgbClr val="FFFF00"/>
                  </a:solidFill>
                </a:rPr>
                <a:t>m</a:t>
              </a:r>
              <a:endParaRPr lang="en-US" dirty="0">
                <a:solidFill>
                  <a:srgbClr val="FFFF00"/>
                </a:solidFill>
              </a:endParaRPr>
            </a:p>
          </p:txBody>
        </p:sp>
        <p:cxnSp>
          <p:nvCxnSpPr>
            <p:cNvPr id="18" name="Straight Arrow Connector 17"/>
            <p:cNvCxnSpPr>
              <a:stCxn id="12" idx="1"/>
            </p:cNvCxnSpPr>
            <p:nvPr/>
          </p:nvCxnSpPr>
          <p:spPr>
            <a:xfrm rot="10800000">
              <a:off x="2743201" y="1765301"/>
              <a:ext cx="338455" cy="2659"/>
            </a:xfrm>
            <a:prstGeom prst="straightConnector1">
              <a:avLst/>
            </a:prstGeom>
            <a:ln>
              <a:solidFill>
                <a:srgbClr val="FFFF00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4" name="Group 13"/>
          <p:cNvGrpSpPr/>
          <p:nvPr/>
        </p:nvGrpSpPr>
        <p:grpSpPr>
          <a:xfrm>
            <a:off x="2379134" y="2130552"/>
            <a:ext cx="3712404" cy="384048"/>
            <a:chOff x="2379134" y="2130552"/>
            <a:chExt cx="3712404" cy="384048"/>
          </a:xfrm>
        </p:grpSpPr>
        <p:sp>
          <p:nvSpPr>
            <p:cNvPr id="9" name="Oval 8"/>
            <p:cNvSpPr>
              <a:spLocks noChangeAspect="1"/>
            </p:cNvSpPr>
            <p:nvPr/>
          </p:nvSpPr>
          <p:spPr>
            <a:xfrm>
              <a:off x="2379134" y="2130552"/>
              <a:ext cx="384048" cy="384048"/>
            </a:xfrm>
            <a:prstGeom prst="ellipse">
              <a:avLst/>
            </a:prstGeom>
            <a:solidFill>
              <a:srgbClr val="FFFF00"/>
            </a:solidFill>
            <a:ln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3081655" y="2145268"/>
              <a:ext cx="300988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>
                  <a:solidFill>
                    <a:srgbClr val="FFFF00"/>
                  </a:solidFill>
                </a:rPr>
                <a:t>Herschel </a:t>
              </a:r>
              <a:r>
                <a:rPr lang="en-US" i="1" dirty="0" smtClean="0">
                  <a:solidFill>
                    <a:srgbClr val="FFFF00"/>
                  </a:solidFill>
                </a:rPr>
                <a:t>resolution</a:t>
              </a:r>
              <a:r>
                <a:rPr lang="en-US" dirty="0" smtClean="0">
                  <a:solidFill>
                    <a:srgbClr val="FFFF00"/>
                  </a:solidFill>
                </a:rPr>
                <a:t> at 350 </a:t>
              </a:r>
              <a:r>
                <a:rPr lang="en-US" dirty="0" smtClean="0">
                  <a:solidFill>
                    <a:srgbClr val="FFFF00"/>
                  </a:solidFill>
                  <a:latin typeface="Symbol" charset="2"/>
                  <a:cs typeface="Symbol" charset="2"/>
                </a:rPr>
                <a:t>m</a:t>
              </a:r>
              <a:r>
                <a:rPr lang="en-US" dirty="0" smtClean="0">
                  <a:solidFill>
                    <a:srgbClr val="FFFF00"/>
                  </a:solidFill>
                </a:rPr>
                <a:t>m</a:t>
              </a:r>
              <a:endParaRPr lang="en-US" dirty="0">
                <a:solidFill>
                  <a:srgbClr val="FFFF00"/>
                </a:solidFill>
              </a:endParaRPr>
            </a:p>
          </p:txBody>
        </p:sp>
        <p:cxnSp>
          <p:nvCxnSpPr>
            <p:cNvPr id="13" name="Straight Arrow Connector 12"/>
            <p:cNvCxnSpPr/>
            <p:nvPr/>
          </p:nvCxnSpPr>
          <p:spPr>
            <a:xfrm rot="10800000">
              <a:off x="2785745" y="2342606"/>
              <a:ext cx="338455" cy="2659"/>
            </a:xfrm>
            <a:prstGeom prst="straightConnector1">
              <a:avLst/>
            </a:prstGeom>
            <a:ln>
              <a:solidFill>
                <a:srgbClr val="FFFF00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210105"/>
            <a:ext cx="8229600" cy="856695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Confusion Limit</a:t>
            </a:r>
            <a:r>
              <a:rPr lang="en-US" sz="2000" dirty="0" smtClean="0"/>
              <a:t/>
            </a:r>
            <a:br>
              <a:rPr lang="en-US" sz="2000" dirty="0" smtClean="0"/>
            </a:br>
            <a:r>
              <a:rPr lang="en-US" sz="2000" dirty="0" err="1" smtClean="0"/>
              <a:t>Lagache</a:t>
            </a:r>
            <a:r>
              <a:rPr lang="en-US" sz="2000" dirty="0" smtClean="0"/>
              <a:t> G., Dole, H. Puget J-L., et al, 2004</a:t>
            </a:r>
            <a:br>
              <a:rPr lang="en-US" sz="2000" dirty="0" smtClean="0"/>
            </a:br>
            <a:r>
              <a:rPr lang="en-US" sz="2000" dirty="0" err="1" smtClean="0"/>
              <a:t>http://www.ias.u-psud.fr/irgalaxies</a:t>
            </a:r>
            <a:r>
              <a:rPr lang="en-US" sz="2000" dirty="0" smtClean="0"/>
              <a:t> </a:t>
            </a:r>
            <a:endParaRPr lang="en-US" sz="2000" dirty="0"/>
          </a:p>
        </p:txBody>
      </p:sp>
      <p:pic>
        <p:nvPicPr>
          <p:cNvPr id="4" name="Picture 3" descr="CCAT_CL_Lagache.pdf"/>
          <p:cNvPicPr>
            <a:picLocks noChangeAspect="1"/>
          </p:cNvPicPr>
          <p:nvPr/>
        </p:nvPicPr>
        <mc:AlternateContent>
          <mc:Choice xmlns:ma="http://schemas.microsoft.com/office/mac/drawingml/2008/main" Requires="ma">
            <p:blipFill>
              <a:blip r:embed="rId2"/>
              <a:stretch>
                <a:fillRect/>
              </a:stretch>
            </p:blipFill>
          </mc:Choice>
          <mc:Fallback>
            <p:blipFill>
              <a:blip r:embed="rId3"/>
              <a:stretch>
                <a:fillRect/>
              </a:stretch>
            </p:blipFill>
          </mc:Fallback>
        </mc:AlternateContent>
        <p:spPr>
          <a:xfrm>
            <a:off x="838200" y="1308525"/>
            <a:ext cx="7061200" cy="54732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69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2770" name="Content Placeholder 3" descr="arp220_vs_z.pdf"/>
          <p:cNvPicPr>
            <a:picLocks noGrp="1" noChangeAspect="1"/>
          </p:cNvPicPr>
          <p:nvPr>
            <p:ph idx="1"/>
          </p:nvPr>
        </p:nvPicPr>
        <p:blipFill>
          <a:blip r:embed="rId3"/>
          <a:srcRect/>
          <a:stretch>
            <a:fillRect/>
          </a:stretch>
        </p:blipFill>
        <p:spPr>
          <a:xfrm>
            <a:off x="1133475" y="98425"/>
            <a:ext cx="6896100" cy="6699250"/>
          </a:xfrm>
        </p:spPr>
      </p:pic>
      <p:sp>
        <p:nvSpPr>
          <p:cNvPr id="5" name="TextBox 4"/>
          <p:cNvSpPr txBox="1">
            <a:spLocks noChangeArrowheads="1"/>
          </p:cNvSpPr>
          <p:nvPr/>
        </p:nvSpPr>
        <p:spPr bwMode="auto">
          <a:xfrm>
            <a:off x="2133600" y="1066800"/>
            <a:ext cx="5638800" cy="4078040"/>
          </a:xfrm>
          <a:prstGeom prst="rect">
            <a:avLst/>
          </a:prstGeom>
          <a:solidFill>
            <a:srgbClr val="F0F2FF"/>
          </a:solidFill>
          <a:ln w="25400">
            <a:solidFill>
              <a:srgbClr val="3366FF"/>
            </a:solidFill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marL="169863" indent="-169863">
              <a:spcAft>
                <a:spcPts val="600"/>
              </a:spcAft>
              <a:buFont typeface="Arial" charset="0"/>
              <a:buChar char="•"/>
            </a:pPr>
            <a:r>
              <a:rPr lang="en-US" dirty="0"/>
              <a:t>CCAT is sensitive enough to find galaxies like Arp 220 over the entire cosmic history of galaxy formation and </a:t>
            </a:r>
            <a:r>
              <a:rPr lang="en-US" dirty="0" smtClean="0"/>
              <a:t>evolution, to </a:t>
            </a:r>
            <a:r>
              <a:rPr lang="en-US" dirty="0" err="1" smtClean="0"/>
              <a:t>z</a:t>
            </a:r>
            <a:r>
              <a:rPr lang="en-US" dirty="0" smtClean="0"/>
              <a:t>&gt;10</a:t>
            </a:r>
          </a:p>
          <a:p>
            <a:pPr marL="169863" indent="-169863">
              <a:spcAft>
                <a:spcPts val="600"/>
              </a:spcAft>
              <a:buFont typeface="Arial" charset="0"/>
              <a:buChar char="•"/>
            </a:pPr>
            <a:r>
              <a:rPr lang="en-US" dirty="0"/>
              <a:t>CCAT can find both early-phase and late-phase</a:t>
            </a:r>
            <a:r>
              <a:rPr lang="en-US" dirty="0" smtClean="0"/>
              <a:t> mergers (10</a:t>
            </a:r>
            <a:r>
              <a:rPr lang="en-US" baseline="30000" dirty="0" smtClean="0"/>
              <a:t>11</a:t>
            </a:r>
            <a:r>
              <a:rPr lang="en-US" dirty="0" smtClean="0"/>
              <a:t> L</a:t>
            </a:r>
            <a:r>
              <a:rPr lang="en-US" baseline="-25000" dirty="0" smtClean="0">
                <a:latin typeface="Wingdings"/>
                <a:ea typeface="Wingdings"/>
                <a:cs typeface="Wingdings"/>
              </a:rPr>
              <a:t></a:t>
            </a:r>
            <a:r>
              <a:rPr lang="en-US" dirty="0" smtClean="0"/>
              <a:t> at </a:t>
            </a:r>
            <a:r>
              <a:rPr lang="en-US" dirty="0" err="1" smtClean="0"/>
              <a:t>z</a:t>
            </a:r>
            <a:r>
              <a:rPr lang="en-US" dirty="0" smtClean="0"/>
              <a:t>=2)</a:t>
            </a:r>
          </a:p>
          <a:p>
            <a:pPr marL="169863" indent="-169863">
              <a:spcAft>
                <a:spcPts val="600"/>
              </a:spcAft>
              <a:buFont typeface="Arial" charset="0"/>
              <a:buChar char="•"/>
            </a:pPr>
            <a:r>
              <a:rPr lang="en-US" dirty="0" err="1" smtClean="0"/>
              <a:t>CCAT’s</a:t>
            </a:r>
            <a:r>
              <a:rPr lang="en-US" dirty="0" smtClean="0"/>
              <a:t> </a:t>
            </a:r>
            <a:r>
              <a:rPr lang="en-US" dirty="0"/>
              <a:t>extremely rapid survey speed will allow significant numbers of </a:t>
            </a:r>
            <a:r>
              <a:rPr lang="en-US" i="1" dirty="0" err="1"/>
              <a:t>z</a:t>
            </a:r>
            <a:r>
              <a:rPr lang="en-US" dirty="0"/>
              <a:t> &gt; 5 objects to be detected</a:t>
            </a:r>
          </a:p>
          <a:p>
            <a:pPr marL="169863" indent="-169863">
              <a:spcAft>
                <a:spcPts val="600"/>
              </a:spcAft>
              <a:buFont typeface="Arial" charset="0"/>
              <a:buChar char="•"/>
            </a:pPr>
            <a:r>
              <a:rPr lang="en-US" dirty="0" err="1"/>
              <a:t>CCAT’s</a:t>
            </a:r>
            <a:r>
              <a:rPr lang="en-US" dirty="0"/>
              <a:t> broad wavelength coverage allows efficient selection of </a:t>
            </a:r>
            <a:r>
              <a:rPr lang="en-US" i="1" dirty="0" err="1"/>
              <a:t>z</a:t>
            </a:r>
            <a:r>
              <a:rPr lang="en-US" dirty="0"/>
              <a:t> = 5-10 candidates</a:t>
            </a:r>
          </a:p>
          <a:p>
            <a:pPr marL="169863" indent="-169863">
              <a:spcAft>
                <a:spcPts val="600"/>
              </a:spcAft>
              <a:buFont typeface="Arial" charset="0"/>
              <a:buChar char="•"/>
            </a:pPr>
            <a:r>
              <a:rPr lang="en-US" dirty="0" err="1"/>
              <a:t>Redshifts</a:t>
            </a:r>
            <a:r>
              <a:rPr lang="en-US" dirty="0"/>
              <a:t> can be obtained using CCAT, equipped with a multi-object spectrometer</a:t>
            </a:r>
          </a:p>
          <a:p>
            <a:pPr marL="169863" indent="-169863">
              <a:spcAft>
                <a:spcPts val="600"/>
              </a:spcAft>
              <a:buFont typeface="Arial" charset="0"/>
              <a:buChar char="•"/>
            </a:pPr>
            <a:r>
              <a:rPr lang="en-US" dirty="0" err="1"/>
              <a:t>CCAT’s</a:t>
            </a:r>
            <a:r>
              <a:rPr lang="en-US" dirty="0"/>
              <a:t> good angular resolution is essential for follow-up observations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Selecting high-</a:t>
            </a:r>
            <a:r>
              <a:rPr lang="en-US" dirty="0" err="1" smtClean="0"/>
              <a:t>redshift</a:t>
            </a:r>
            <a:r>
              <a:rPr lang="en-US" dirty="0" smtClean="0"/>
              <a:t> candidates</a:t>
            </a:r>
            <a:endParaRPr lang="en-US" dirty="0"/>
          </a:p>
        </p:txBody>
      </p:sp>
      <p:pic>
        <p:nvPicPr>
          <p:cNvPr id="4" name="Picture 3" descr="arp220_color_vs_z_v2.pdf"/>
          <p:cNvPicPr>
            <a:picLocks noChangeAspect="1"/>
          </p:cNvPicPr>
          <p:nvPr/>
        </p:nvPicPr>
        <mc:AlternateContent>
          <mc:Choice xmlns:ma="http://schemas.microsoft.com/office/mac/drawingml/2008/main" Requires="ma">
            <p:blipFill>
              <a:blip r:embed="rId2"/>
              <a:stretch>
                <a:fillRect/>
              </a:stretch>
            </p:blipFill>
          </mc:Choice>
          <mc:Fallback>
            <p:blipFill>
              <a:blip r:embed="rId3"/>
              <a:stretch>
                <a:fillRect/>
              </a:stretch>
            </p:blipFill>
          </mc:Fallback>
        </mc:AlternateContent>
        <p:spPr>
          <a:xfrm>
            <a:off x="1524000" y="1371600"/>
            <a:ext cx="5626100" cy="54864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9762"/>
          </a:xfrm>
        </p:spPr>
        <p:txBody>
          <a:bodyPr>
            <a:normAutofit fontScale="90000"/>
          </a:bodyPr>
          <a:lstStyle/>
          <a:p>
            <a:r>
              <a:rPr lang="en-US" dirty="0" err="1" smtClean="0"/>
              <a:t>Submm</a:t>
            </a:r>
            <a:r>
              <a:rPr lang="en-US" dirty="0" smtClean="0"/>
              <a:t> array detectors enable CCAT</a:t>
            </a:r>
            <a:endParaRPr lang="en-US" dirty="0"/>
          </a:p>
        </p:txBody>
      </p:sp>
      <p:pic>
        <p:nvPicPr>
          <p:cNvPr id="23" name="Picture 22" descr="bolometer_arrays_v5a.pdf"/>
          <p:cNvPicPr>
            <a:picLocks noChangeAspect="1"/>
          </p:cNvPicPr>
          <p:nvPr/>
        </p:nvPicPr>
        <mc:AlternateContent>
          <mc:Choice xmlns:ma="http://schemas.microsoft.com/office/mac/drawingml/2008/main" Requires="ma">
            <p:blipFill>
              <a:blip r:embed="rId2"/>
              <a:stretch>
                <a:fillRect/>
              </a:stretch>
            </p:blipFill>
          </mc:Choice>
          <mc:Fallback>
            <p:blipFill>
              <a:blip r:embed="rId3"/>
              <a:stretch>
                <a:fillRect/>
              </a:stretch>
            </p:blipFill>
          </mc:Fallback>
        </mc:AlternateContent>
        <p:spPr>
          <a:xfrm>
            <a:off x="762000" y="773289"/>
            <a:ext cx="7467600" cy="6084711"/>
          </a:xfrm>
          <a:prstGeom prst="rect">
            <a:avLst/>
          </a:prstGeom>
        </p:spPr>
      </p:pic>
      <p:sp>
        <p:nvSpPr>
          <p:cNvPr id="25" name="TextBox 24"/>
          <p:cNvSpPr txBox="1"/>
          <p:nvPr/>
        </p:nvSpPr>
        <p:spPr>
          <a:xfrm>
            <a:off x="7086600" y="1153180"/>
            <a:ext cx="92227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CCAT</a:t>
            </a:r>
            <a:endParaRPr lang="en-US" sz="28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2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103428" name="Picture 4" descr="array_assemb"/>
          <p:cNvPicPr>
            <a:picLocks noChangeAspect="1" noChangeArrowheads="1"/>
          </p:cNvPicPr>
          <p:nvPr/>
        </p:nvPicPr>
        <p:blipFill>
          <a:blip r:embed="rId3">
            <a:lum bright="12000"/>
          </a:blip>
          <a:srcRect/>
          <a:stretch>
            <a:fillRect/>
          </a:stretch>
        </p:blipFill>
        <p:spPr bwMode="auto">
          <a:xfrm>
            <a:off x="4953000" y="2743200"/>
            <a:ext cx="3657600" cy="3441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3429" name="Text Box 5"/>
          <p:cNvSpPr txBox="1">
            <a:spLocks noChangeAspect="1" noChangeArrowheads="1"/>
          </p:cNvSpPr>
          <p:nvPr/>
        </p:nvSpPr>
        <p:spPr bwMode="auto">
          <a:xfrm>
            <a:off x="6019800" y="2133600"/>
            <a:ext cx="970864" cy="276999"/>
          </a:xfrm>
          <a:prstGeom prst="rect">
            <a:avLst/>
          </a:prstGeom>
          <a:noFill/>
          <a:ln w="19050">
            <a:solidFill>
              <a:schemeClr val="hlink"/>
            </a:solidFill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200"/>
              <a:t>Ceramic PCB</a:t>
            </a:r>
          </a:p>
        </p:txBody>
      </p:sp>
      <p:sp>
        <p:nvSpPr>
          <p:cNvPr id="103430" name="Text Box 6"/>
          <p:cNvSpPr txBox="1">
            <a:spLocks noChangeAspect="1" noChangeArrowheads="1"/>
          </p:cNvSpPr>
          <p:nvPr/>
        </p:nvSpPr>
        <p:spPr bwMode="auto">
          <a:xfrm>
            <a:off x="7391400" y="2133600"/>
            <a:ext cx="1197764" cy="276999"/>
          </a:xfrm>
          <a:prstGeom prst="rect">
            <a:avLst/>
          </a:prstGeom>
          <a:noFill/>
          <a:ln w="19050">
            <a:solidFill>
              <a:schemeClr val="hlink"/>
            </a:solidFill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200"/>
              <a:t>40x32 sub-array</a:t>
            </a:r>
          </a:p>
        </p:txBody>
      </p:sp>
      <p:sp>
        <p:nvSpPr>
          <p:cNvPr id="103431" name="Text Box 7"/>
          <p:cNvSpPr txBox="1">
            <a:spLocks noChangeAspect="1" noChangeArrowheads="1"/>
          </p:cNvSpPr>
          <p:nvPr/>
        </p:nvSpPr>
        <p:spPr bwMode="auto">
          <a:xfrm>
            <a:off x="4876800" y="1981200"/>
            <a:ext cx="814872" cy="461665"/>
          </a:xfrm>
          <a:prstGeom prst="rect">
            <a:avLst/>
          </a:prstGeom>
          <a:noFill/>
          <a:ln w="19050">
            <a:solidFill>
              <a:schemeClr val="hlink"/>
            </a:solidFill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200"/>
              <a:t>Niobium</a:t>
            </a:r>
          </a:p>
          <a:p>
            <a:r>
              <a:rPr lang="en-US" sz="1200"/>
              <a:t>Flex Cable</a:t>
            </a:r>
          </a:p>
        </p:txBody>
      </p:sp>
      <p:sp>
        <p:nvSpPr>
          <p:cNvPr id="103432" name="Text Box 8"/>
          <p:cNvSpPr txBox="1">
            <a:spLocks noChangeAspect="1" noChangeArrowheads="1"/>
          </p:cNvSpPr>
          <p:nvPr/>
        </p:nvSpPr>
        <p:spPr bwMode="auto">
          <a:xfrm>
            <a:off x="3708400" y="4038600"/>
            <a:ext cx="825867" cy="830997"/>
          </a:xfrm>
          <a:prstGeom prst="rect">
            <a:avLst/>
          </a:prstGeom>
          <a:noFill/>
          <a:ln w="19050">
            <a:solidFill>
              <a:schemeClr val="hlink"/>
            </a:solidFill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200"/>
              <a:t>SQUID</a:t>
            </a:r>
          </a:p>
          <a:p>
            <a:r>
              <a:rPr lang="en-US" sz="1200"/>
              <a:t>Series</a:t>
            </a:r>
          </a:p>
          <a:p>
            <a:r>
              <a:rPr lang="en-US" sz="1200"/>
              <a:t>Array</a:t>
            </a:r>
          </a:p>
          <a:p>
            <a:r>
              <a:rPr lang="en-US" sz="1200"/>
              <a:t>Amplifiers</a:t>
            </a:r>
          </a:p>
        </p:txBody>
      </p:sp>
      <p:sp>
        <p:nvSpPr>
          <p:cNvPr id="103433" name="Text Box 9"/>
          <p:cNvSpPr txBox="1">
            <a:spLocks noChangeAspect="1" noChangeArrowheads="1"/>
          </p:cNvSpPr>
          <p:nvPr/>
        </p:nvSpPr>
        <p:spPr bwMode="auto">
          <a:xfrm>
            <a:off x="5105400" y="6324600"/>
            <a:ext cx="2480166" cy="276999"/>
          </a:xfrm>
          <a:prstGeom prst="rect">
            <a:avLst/>
          </a:prstGeom>
          <a:noFill/>
          <a:ln w="19050">
            <a:solidFill>
              <a:schemeClr val="hlink"/>
            </a:solidFill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200"/>
              <a:t>Ribbon Cables to Room Temperature</a:t>
            </a:r>
          </a:p>
        </p:txBody>
      </p:sp>
      <p:sp>
        <p:nvSpPr>
          <p:cNvPr id="103434" name="Rectangle 10"/>
          <p:cNvSpPr>
            <a:spLocks noChangeArrowheads="1"/>
          </p:cNvSpPr>
          <p:nvPr/>
        </p:nvSpPr>
        <p:spPr bwMode="auto">
          <a:xfrm>
            <a:off x="0" y="76200"/>
            <a:ext cx="90678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prstTxWarp prst="textNoShape">
              <a:avLst/>
            </a:prstTxWarp>
          </a:bodyPr>
          <a:lstStyle/>
          <a:p>
            <a:pPr algn="ctr" eaLnBrk="1" hangingPunct="1"/>
            <a:r>
              <a:rPr lang="en-US" sz="2800" dirty="0"/>
              <a:t>UK’s SCUBA 2</a:t>
            </a:r>
            <a:r>
              <a:rPr lang="en-US" dirty="0"/>
              <a:t>: return of the superconducting bolometer !</a:t>
            </a:r>
            <a:endParaRPr lang="en-US" sz="2000" dirty="0"/>
          </a:p>
        </p:txBody>
      </p:sp>
      <p:sp>
        <p:nvSpPr>
          <p:cNvPr id="103435" name="Text Box 11"/>
          <p:cNvSpPr txBox="1">
            <a:spLocks noChangeArrowheads="1"/>
          </p:cNvSpPr>
          <p:nvPr/>
        </p:nvSpPr>
        <p:spPr bwMode="auto">
          <a:xfrm>
            <a:off x="4191000" y="762000"/>
            <a:ext cx="4876800" cy="11839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marL="225425" indent="-225425" eaLnBrk="1" hangingPunct="1">
              <a:lnSpc>
                <a:spcPct val="80000"/>
              </a:lnSpc>
              <a:spcAft>
                <a:spcPct val="40000"/>
              </a:spcAft>
              <a:buFontTx/>
              <a:buChar char="•"/>
            </a:pPr>
            <a:r>
              <a:rPr lang="en-US" sz="1600" dirty="0"/>
              <a:t>5000 close-packed TES pixels per </a:t>
            </a:r>
            <a:r>
              <a:rPr lang="en-US" sz="1600" dirty="0" smtClean="0"/>
              <a:t>band (450/850 </a:t>
            </a:r>
            <a:r>
              <a:rPr lang="en-US" sz="1600" dirty="0" smtClean="0">
                <a:latin typeface="Symbol" charset="2"/>
                <a:cs typeface="Symbol" charset="2"/>
              </a:rPr>
              <a:t>m</a:t>
            </a:r>
            <a:r>
              <a:rPr lang="en-US" sz="1600" dirty="0" smtClean="0"/>
              <a:t>m)</a:t>
            </a:r>
          </a:p>
          <a:p>
            <a:pPr marL="225425" indent="-225425" eaLnBrk="1" hangingPunct="1">
              <a:lnSpc>
                <a:spcPct val="80000"/>
              </a:lnSpc>
              <a:spcAft>
                <a:spcPct val="40000"/>
              </a:spcAft>
              <a:buFontTx/>
              <a:buChar char="•"/>
            </a:pPr>
            <a:r>
              <a:rPr lang="en-US" sz="1600" dirty="0"/>
              <a:t>Voltage-biased TES: Irwin 1995 (Stanford)</a:t>
            </a:r>
          </a:p>
          <a:p>
            <a:pPr marL="225425" indent="-225425" eaLnBrk="1" hangingPunct="1">
              <a:lnSpc>
                <a:spcPct val="80000"/>
              </a:lnSpc>
              <a:spcAft>
                <a:spcPct val="40000"/>
              </a:spcAft>
              <a:buFontTx/>
              <a:buChar char="•"/>
            </a:pPr>
            <a:r>
              <a:rPr lang="en-US" sz="1600" dirty="0"/>
              <a:t>SQUID TDM </a:t>
            </a:r>
            <a:r>
              <a:rPr lang="en-US" sz="1600" dirty="0" err="1"/>
              <a:t>mux</a:t>
            </a:r>
            <a:r>
              <a:rPr lang="en-US" sz="1600" dirty="0"/>
              <a:t>: </a:t>
            </a:r>
            <a:r>
              <a:rPr lang="en-US" sz="1600" dirty="0" err="1"/>
              <a:t>Chervenak</a:t>
            </a:r>
            <a:r>
              <a:rPr lang="en-US" sz="1600" dirty="0"/>
              <a:t> et al 1999 (NIST)</a:t>
            </a:r>
          </a:p>
          <a:p>
            <a:pPr marL="225425" indent="-225425" eaLnBrk="1" hangingPunct="1">
              <a:lnSpc>
                <a:spcPct val="80000"/>
              </a:lnSpc>
              <a:spcAft>
                <a:spcPct val="40000"/>
              </a:spcAft>
              <a:buFontTx/>
              <a:buChar char="•"/>
            </a:pPr>
            <a:r>
              <a:rPr lang="en-US" sz="1600" dirty="0"/>
              <a:t>Credit: W. Holland, UKATC</a:t>
            </a:r>
          </a:p>
        </p:txBody>
      </p:sp>
      <p:pic>
        <p:nvPicPr>
          <p:cNvPr id="103436" name="Picture 12" descr="scuba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57200" y="1219200"/>
            <a:ext cx="3581400" cy="2663825"/>
          </a:xfrm>
          <a:prstGeom prst="rect">
            <a:avLst/>
          </a:prstGeom>
          <a:noFill/>
        </p:spPr>
      </p:pic>
      <p:sp>
        <p:nvSpPr>
          <p:cNvPr id="103437" name="Line 13"/>
          <p:cNvSpPr>
            <a:spLocks noChangeShapeType="1"/>
          </p:cNvSpPr>
          <p:nvPr/>
        </p:nvSpPr>
        <p:spPr bwMode="auto">
          <a:xfrm>
            <a:off x="4572000" y="4495800"/>
            <a:ext cx="914400" cy="0"/>
          </a:xfrm>
          <a:prstGeom prst="line">
            <a:avLst/>
          </a:prstGeom>
          <a:noFill/>
          <a:ln w="28575">
            <a:solidFill>
              <a:schemeClr val="hlink"/>
            </a:solidFill>
            <a:round/>
            <a:headEnd/>
            <a:tailEnd type="triangle" w="lg" len="lg"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3438" name="Line 14"/>
          <p:cNvSpPr>
            <a:spLocks noChangeShapeType="1"/>
          </p:cNvSpPr>
          <p:nvPr/>
        </p:nvSpPr>
        <p:spPr bwMode="auto">
          <a:xfrm>
            <a:off x="5486400" y="2514600"/>
            <a:ext cx="152400" cy="914400"/>
          </a:xfrm>
          <a:prstGeom prst="line">
            <a:avLst/>
          </a:prstGeom>
          <a:noFill/>
          <a:ln w="28575">
            <a:solidFill>
              <a:schemeClr val="hlink"/>
            </a:solidFill>
            <a:round/>
            <a:headEnd/>
            <a:tailEnd type="triangle" w="lg" len="lg"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3439" name="Line 15"/>
          <p:cNvSpPr>
            <a:spLocks noChangeShapeType="1"/>
          </p:cNvSpPr>
          <p:nvPr/>
        </p:nvSpPr>
        <p:spPr bwMode="auto">
          <a:xfrm flipH="1">
            <a:off x="6324600" y="2438400"/>
            <a:ext cx="76200" cy="609600"/>
          </a:xfrm>
          <a:prstGeom prst="line">
            <a:avLst/>
          </a:prstGeom>
          <a:noFill/>
          <a:ln w="28575">
            <a:solidFill>
              <a:schemeClr val="hlink"/>
            </a:solidFill>
            <a:round/>
            <a:headEnd/>
            <a:tailEnd type="triangle" w="lg" len="lg"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3440" name="Line 16"/>
          <p:cNvSpPr>
            <a:spLocks noChangeShapeType="1"/>
          </p:cNvSpPr>
          <p:nvPr/>
        </p:nvSpPr>
        <p:spPr bwMode="auto">
          <a:xfrm flipH="1">
            <a:off x="7239000" y="2438400"/>
            <a:ext cx="533400" cy="762000"/>
          </a:xfrm>
          <a:prstGeom prst="line">
            <a:avLst/>
          </a:prstGeom>
          <a:noFill/>
          <a:ln w="28575">
            <a:solidFill>
              <a:schemeClr val="hlink"/>
            </a:solidFill>
            <a:round/>
            <a:headEnd/>
            <a:tailEnd type="triangle" w="lg" len="lg"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3441" name="Line 17"/>
          <p:cNvSpPr>
            <a:spLocks noChangeShapeType="1"/>
          </p:cNvSpPr>
          <p:nvPr/>
        </p:nvSpPr>
        <p:spPr bwMode="auto">
          <a:xfrm flipH="1" flipV="1">
            <a:off x="6248400" y="5562600"/>
            <a:ext cx="152400" cy="685800"/>
          </a:xfrm>
          <a:prstGeom prst="line">
            <a:avLst/>
          </a:prstGeom>
          <a:noFill/>
          <a:ln w="28575">
            <a:solidFill>
              <a:schemeClr val="hlink"/>
            </a:solidFill>
            <a:round/>
            <a:headEnd/>
            <a:tailEnd type="triangle" w="lg" len="lg"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103442" name="Picture 18" descr="scuba_mux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228600" y="3886200"/>
            <a:ext cx="3429000" cy="2312988"/>
          </a:xfrm>
          <a:prstGeom prst="rect">
            <a:avLst/>
          </a:prstGeom>
          <a:noFill/>
        </p:spPr>
      </p:pic>
      <p:sp>
        <p:nvSpPr>
          <p:cNvPr id="103443" name="Text Box 19"/>
          <p:cNvSpPr txBox="1">
            <a:spLocks noChangeArrowheads="1"/>
          </p:cNvSpPr>
          <p:nvPr/>
        </p:nvSpPr>
        <p:spPr bwMode="auto">
          <a:xfrm>
            <a:off x="304800" y="6319838"/>
            <a:ext cx="4419600" cy="2975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 marL="225425" indent="-225425" eaLnBrk="1" hangingPunct="1">
              <a:lnSpc>
                <a:spcPct val="80000"/>
              </a:lnSpc>
              <a:spcAft>
                <a:spcPct val="40000"/>
              </a:spcAft>
            </a:pPr>
            <a:r>
              <a:rPr lang="en-US" sz="1600"/>
              <a:t>SCUBA 2 SQUID TDM mux wafer (NIST)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3154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0"/>
            <a:ext cx="7772400" cy="1143000"/>
          </a:xfrm>
        </p:spPr>
        <p:txBody>
          <a:bodyPr/>
          <a:lstStyle/>
          <a:p>
            <a:r>
              <a:rPr lang="en-US" dirty="0">
                <a:solidFill>
                  <a:srgbClr val="000000"/>
                </a:solidFill>
              </a:rPr>
              <a:t>SCUBA 2 Multiplexer</a:t>
            </a:r>
          </a:p>
        </p:txBody>
      </p:sp>
      <p:sp>
        <p:nvSpPr>
          <p:cNvPr id="43315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>
              <a:solidFill>
                <a:srgbClr val="000000"/>
              </a:solidFill>
            </a:endParaRPr>
          </a:p>
        </p:txBody>
      </p:sp>
      <p:pic>
        <p:nvPicPr>
          <p:cNvPr id="433156" name="Picture 4" descr="scuba2_mux_pixel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57200" y="1143000"/>
            <a:ext cx="8229600" cy="4799013"/>
          </a:xfrm>
          <a:prstGeom prst="rect">
            <a:avLst/>
          </a:prstGeom>
          <a:noFill/>
        </p:spPr>
      </p:pic>
      <p:sp>
        <p:nvSpPr>
          <p:cNvPr id="433157" name="Text Box 5"/>
          <p:cNvSpPr txBox="1">
            <a:spLocks noChangeArrowheads="1"/>
          </p:cNvSpPr>
          <p:nvPr/>
        </p:nvSpPr>
        <p:spPr bwMode="auto">
          <a:xfrm>
            <a:off x="3451225" y="6019800"/>
            <a:ext cx="2518914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>
                <a:solidFill>
                  <a:srgbClr val="000000"/>
                </a:solidFill>
              </a:rPr>
              <a:t>It’s getting complicated…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3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3157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143000"/>
          </a:xfrm>
        </p:spPr>
        <p:txBody>
          <a:bodyPr/>
          <a:lstStyle/>
          <a:p>
            <a:r>
              <a:rPr lang="en-US" dirty="0" smtClean="0"/>
              <a:t>1961: STJ detector proposed</a:t>
            </a:r>
            <a:endParaRPr lang="en-US" dirty="0"/>
          </a:p>
        </p:txBody>
      </p:sp>
      <p:pic>
        <p:nvPicPr>
          <p:cNvPr id="4" name="Picture 3" descr="Burstein_61_title.pdf"/>
          <p:cNvPicPr>
            <a:picLocks noChangeAspect="1"/>
          </p:cNvPicPr>
          <p:nvPr/>
        </p:nvPicPr>
        <mc:AlternateContent>
          <mc:Choice xmlns:ma="http://schemas.microsoft.com/office/mac/drawingml/2008/main" Requires="ma">
            <p:blipFill>
              <a:blip r:embed="rId2"/>
              <a:stretch>
                <a:fillRect/>
              </a:stretch>
            </p:blipFill>
          </mc:Choice>
          <mc:Fallback>
            <p:blipFill>
              <a:blip r:embed="rId3"/>
              <a:stretch>
                <a:fillRect/>
              </a:stretch>
            </p:blipFill>
          </mc:Fallback>
        </mc:AlternateContent>
        <p:spPr>
          <a:xfrm>
            <a:off x="81472" y="1143000"/>
            <a:ext cx="9062528" cy="1968500"/>
          </a:xfrm>
          <a:prstGeom prst="rect">
            <a:avLst/>
          </a:prstGeom>
        </p:spPr>
      </p:pic>
      <p:pic>
        <p:nvPicPr>
          <p:cNvPr id="5" name="Picture 4" descr="Burstein_E_diagram.pdf"/>
          <p:cNvPicPr>
            <a:picLocks noChangeAspect="1"/>
          </p:cNvPicPr>
          <p:nvPr/>
        </p:nvPicPr>
        <mc:AlternateContent>
          <mc:Choice xmlns:ma="http://schemas.microsoft.com/office/mac/drawingml/2008/main" Requires="ma">
            <p:blipFill>
              <a:blip r:embed="rId4"/>
              <a:stretch>
                <a:fillRect/>
              </a:stretch>
            </p:blipFill>
          </mc:Choice>
          <mc:Fallback>
            <p:blipFill>
              <a:blip r:embed="rId5"/>
              <a:stretch>
                <a:fillRect/>
              </a:stretch>
            </p:blipFill>
          </mc:Fallback>
        </mc:AlternateContent>
        <p:spPr>
          <a:xfrm>
            <a:off x="1295400" y="3165389"/>
            <a:ext cx="6705600" cy="369261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r>
              <a:rPr lang="en-US" dirty="0" smtClean="0"/>
              <a:t>1958: </a:t>
            </a:r>
            <a:r>
              <a:rPr lang="en-US" dirty="0" err="1" smtClean="0"/>
              <a:t>Mattis</a:t>
            </a:r>
            <a:r>
              <a:rPr lang="en-US" dirty="0" smtClean="0"/>
              <a:t> &amp; Bardeen</a:t>
            </a:r>
            <a:endParaRPr lang="en-US" dirty="0"/>
          </a:p>
        </p:txBody>
      </p:sp>
      <p:pic>
        <p:nvPicPr>
          <p:cNvPr id="4" name="Picture 3" descr="MattisBardeenTitle.pdf"/>
          <p:cNvPicPr>
            <a:picLocks noChangeAspect="1"/>
          </p:cNvPicPr>
          <p:nvPr/>
        </p:nvPicPr>
        <mc:AlternateContent>
          <mc:Choice xmlns:ma="http://schemas.microsoft.com/office/mac/drawingml/2008/main" Requires="ma">
            <p:blipFill>
              <a:blip r:embed="rId2"/>
              <a:stretch>
                <a:fillRect/>
              </a:stretch>
            </p:blipFill>
          </mc:Choice>
          <mc:Fallback>
            <p:blipFill>
              <a:blip r:embed="rId3"/>
              <a:stretch>
                <a:fillRect/>
              </a:stretch>
            </p:blipFill>
          </mc:Fallback>
        </mc:AlternateContent>
        <p:spPr>
          <a:xfrm>
            <a:off x="0" y="1066800"/>
            <a:ext cx="9144000" cy="1462260"/>
          </a:xfrm>
          <a:prstGeom prst="rect">
            <a:avLst/>
          </a:prstGeom>
        </p:spPr>
      </p:pic>
      <p:pic>
        <p:nvPicPr>
          <p:cNvPr id="5" name="Picture 4" descr="sigma_MB.pdf"/>
          <p:cNvPicPr>
            <a:picLocks noChangeAspect="1"/>
          </p:cNvPicPr>
          <p:nvPr/>
        </p:nvPicPr>
        <mc:AlternateContent>
          <mc:Choice xmlns:ma="http://schemas.microsoft.com/office/mac/drawingml/2008/main" Requires="ma">
            <p:blipFill>
              <a:blip r:embed="rId4"/>
              <a:stretch>
                <a:fillRect/>
              </a:stretch>
            </p:blipFill>
          </mc:Choice>
          <mc:Fallback>
            <p:blipFill>
              <a:blip r:embed="rId5"/>
              <a:stretch>
                <a:fillRect/>
              </a:stretch>
            </p:blipFill>
          </mc:Fallback>
        </mc:AlternateContent>
        <p:spPr>
          <a:xfrm>
            <a:off x="1752600" y="2570611"/>
            <a:ext cx="5867400" cy="2883551"/>
          </a:xfrm>
          <a:prstGeom prst="rect">
            <a:avLst/>
          </a:prstGeom>
        </p:spPr>
      </p:pic>
      <p:grpSp>
        <p:nvGrpSpPr>
          <p:cNvPr id="3" name="Group 18"/>
          <p:cNvGrpSpPr/>
          <p:nvPr/>
        </p:nvGrpSpPr>
        <p:grpSpPr>
          <a:xfrm>
            <a:off x="2971800" y="1843260"/>
            <a:ext cx="5943600" cy="1738140"/>
            <a:chOff x="2971800" y="1843260"/>
            <a:chExt cx="5943600" cy="1738140"/>
          </a:xfrm>
        </p:grpSpPr>
        <p:sp>
          <p:nvSpPr>
            <p:cNvPr id="7" name="Line Callout 1 (No Border) 6"/>
            <p:cNvSpPr/>
            <p:nvPr/>
          </p:nvSpPr>
          <p:spPr>
            <a:xfrm>
              <a:off x="6858000" y="1843260"/>
              <a:ext cx="2057400" cy="518940"/>
            </a:xfrm>
            <a:prstGeom prst="callout1">
              <a:avLst>
                <a:gd name="adj1" fmla="val 55746"/>
                <a:gd name="adj2" fmla="val -1156"/>
                <a:gd name="adj3" fmla="val 246255"/>
                <a:gd name="adj4" fmla="val -155320"/>
              </a:avLst>
            </a:prstGeom>
            <a:noFill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800" dirty="0" smtClean="0">
                  <a:solidFill>
                    <a:srgbClr val="0000FF"/>
                  </a:solidFill>
                </a:rPr>
                <a:t>absorption</a:t>
              </a:r>
              <a:endParaRPr lang="en-US" sz="2800" dirty="0">
                <a:solidFill>
                  <a:srgbClr val="0000FF"/>
                </a:solidFill>
              </a:endParaRPr>
            </a:p>
          </p:txBody>
        </p:sp>
        <p:sp>
          <p:nvSpPr>
            <p:cNvPr id="9" name="Rectangle 8"/>
            <p:cNvSpPr/>
            <p:nvPr/>
          </p:nvSpPr>
          <p:spPr>
            <a:xfrm>
              <a:off x="2971800" y="3124200"/>
              <a:ext cx="685800" cy="457200"/>
            </a:xfrm>
            <a:prstGeom prst="rect">
              <a:avLst/>
            </a:prstGeom>
            <a:noFill/>
            <a:ln w="25400" cap="flat" cmpd="sng" algn="ctr">
              <a:solidFill>
                <a:schemeClr val="accent1">
                  <a:shade val="95000"/>
                  <a:satMod val="105000"/>
                </a:schemeClr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grpSp>
        <p:nvGrpSpPr>
          <p:cNvPr id="6" name="Group 19"/>
          <p:cNvGrpSpPr/>
          <p:nvPr/>
        </p:nvGrpSpPr>
        <p:grpSpPr>
          <a:xfrm>
            <a:off x="3810000" y="2529060"/>
            <a:ext cx="5105400" cy="1052340"/>
            <a:chOff x="3810000" y="2529060"/>
            <a:chExt cx="5105400" cy="1052340"/>
          </a:xfrm>
        </p:grpSpPr>
        <p:sp>
          <p:nvSpPr>
            <p:cNvPr id="8" name="Line Callout 1 (No Border) 7"/>
            <p:cNvSpPr/>
            <p:nvPr/>
          </p:nvSpPr>
          <p:spPr>
            <a:xfrm>
              <a:off x="6858000" y="2529060"/>
              <a:ext cx="2057400" cy="518940"/>
            </a:xfrm>
            <a:prstGeom prst="callout1">
              <a:avLst>
                <a:gd name="adj1" fmla="val 55746"/>
                <a:gd name="adj2" fmla="val -1156"/>
                <a:gd name="adj3" fmla="val 118191"/>
                <a:gd name="adj4" fmla="val -101492"/>
              </a:avLst>
            </a:prstGeom>
            <a:noFill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800" dirty="0" smtClean="0">
                  <a:solidFill>
                    <a:srgbClr val="0000FF"/>
                  </a:solidFill>
                </a:rPr>
                <a:t>emission</a:t>
              </a:r>
              <a:endParaRPr lang="en-US" sz="2800" dirty="0">
                <a:solidFill>
                  <a:srgbClr val="0000FF"/>
                </a:solidFill>
              </a:endParaRPr>
            </a:p>
          </p:txBody>
        </p:sp>
        <p:sp>
          <p:nvSpPr>
            <p:cNvPr id="10" name="Rectangle 9"/>
            <p:cNvSpPr/>
            <p:nvPr/>
          </p:nvSpPr>
          <p:spPr>
            <a:xfrm>
              <a:off x="3810000" y="3124200"/>
              <a:ext cx="990600" cy="457200"/>
            </a:xfrm>
            <a:prstGeom prst="rect">
              <a:avLst/>
            </a:prstGeom>
            <a:noFill/>
            <a:ln w="25400" cap="flat" cmpd="sng" algn="ctr">
              <a:solidFill>
                <a:schemeClr val="accent1">
                  <a:shade val="95000"/>
                  <a:satMod val="105000"/>
                </a:schemeClr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pic>
        <p:nvPicPr>
          <p:cNvPr id="11" name="Picture 10" descr="latex-image-1.pdf"/>
          <p:cNvPicPr>
            <a:picLocks noChangeAspect="1"/>
          </p:cNvPicPr>
          <p:nvPr/>
        </p:nvPicPr>
        <mc:AlternateContent>
          <mc:Choice xmlns:ma="http://schemas.microsoft.com/office/mac/drawingml/2008/main" Requires="ma">
            <p:blipFill>
              <a:blip r:embed="rId6"/>
              <a:stretch>
                <a:fillRect/>
              </a:stretch>
            </p:blipFill>
          </mc:Choice>
          <mc:Fallback>
            <p:blipFill>
              <a:blip r:embed="rId7"/>
              <a:stretch>
                <a:fillRect/>
              </a:stretch>
            </p:blipFill>
          </mc:Fallback>
        </mc:AlternateContent>
        <p:spPr>
          <a:xfrm>
            <a:off x="2057400" y="5410200"/>
            <a:ext cx="4914900" cy="825500"/>
          </a:xfrm>
          <a:prstGeom prst="rect">
            <a:avLst/>
          </a:prstGeom>
        </p:spPr>
      </p:pic>
      <p:grpSp>
        <p:nvGrpSpPr>
          <p:cNvPr id="13" name="Group 17"/>
          <p:cNvGrpSpPr/>
          <p:nvPr/>
        </p:nvGrpSpPr>
        <p:grpSpPr>
          <a:xfrm>
            <a:off x="1066800" y="3657600"/>
            <a:ext cx="1676400" cy="609600"/>
            <a:chOff x="1066800" y="3657600"/>
            <a:chExt cx="1676400" cy="609600"/>
          </a:xfrm>
        </p:grpSpPr>
        <p:pic>
          <p:nvPicPr>
            <p:cNvPr id="12" name="Picture 11" descr="latex-image-1.pdf"/>
            <p:cNvPicPr>
              <a:picLocks noChangeAspect="1"/>
            </p:cNvPicPr>
            <p:nvPr/>
          </p:nvPicPr>
          <mc:AlternateContent>
            <mc:Choice xmlns:ma="http://schemas.microsoft.com/office/mac/drawingml/2008/main" Requires="ma">
              <p:blipFill>
                <a:blip r:embed="rId8"/>
                <a:stretch>
                  <a:fillRect/>
                </a:stretch>
              </p:blipFill>
            </mc:Choice>
            <mc:Fallback>
              <p:blipFill>
                <a:blip r:embed="rId9"/>
                <a:stretch>
                  <a:fillRect/>
                </a:stretch>
              </p:blipFill>
            </mc:Fallback>
          </mc:AlternateContent>
          <p:spPr>
            <a:xfrm>
              <a:off x="1066800" y="3975100"/>
              <a:ext cx="927100" cy="292100"/>
            </a:xfrm>
            <a:prstGeom prst="rect">
              <a:avLst/>
            </a:prstGeom>
          </p:spPr>
        </p:pic>
        <p:cxnSp>
          <p:nvCxnSpPr>
            <p:cNvPr id="14" name="Straight Arrow Connector 13"/>
            <p:cNvCxnSpPr/>
            <p:nvPr/>
          </p:nvCxnSpPr>
          <p:spPr>
            <a:xfrm flipV="1">
              <a:off x="2057400" y="3657600"/>
              <a:ext cx="685800" cy="368300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5" name="Group 20"/>
          <p:cNvGrpSpPr/>
          <p:nvPr/>
        </p:nvGrpSpPr>
        <p:grpSpPr>
          <a:xfrm>
            <a:off x="3352800" y="3505200"/>
            <a:ext cx="5562600" cy="838200"/>
            <a:chOff x="3352800" y="3505200"/>
            <a:chExt cx="5562600" cy="838200"/>
          </a:xfrm>
        </p:grpSpPr>
        <p:sp>
          <p:nvSpPr>
            <p:cNvPr id="16" name="Rectangle 15"/>
            <p:cNvSpPr/>
            <p:nvPr/>
          </p:nvSpPr>
          <p:spPr>
            <a:xfrm>
              <a:off x="3352800" y="3657600"/>
              <a:ext cx="3505200" cy="685800"/>
            </a:xfrm>
            <a:prstGeom prst="rect">
              <a:avLst/>
            </a:prstGeom>
            <a:noFill/>
            <a:ln w="25400" cap="flat" cmpd="sng" algn="ctr">
              <a:solidFill>
                <a:schemeClr val="accent1">
                  <a:shade val="95000"/>
                  <a:satMod val="105000"/>
                </a:schemeClr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7" name="Line Callout 1 (No Border) 16"/>
            <p:cNvSpPr/>
            <p:nvPr/>
          </p:nvSpPr>
          <p:spPr>
            <a:xfrm>
              <a:off x="6858000" y="3505200"/>
              <a:ext cx="2057400" cy="836440"/>
            </a:xfrm>
            <a:prstGeom prst="callout1">
              <a:avLst>
                <a:gd name="adj1" fmla="val 142748"/>
                <a:gd name="adj2" fmla="val -1850"/>
                <a:gd name="adj3" fmla="val 141593"/>
                <a:gd name="adj4" fmla="val -1609"/>
              </a:avLst>
            </a:prstGeom>
            <a:noFill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800" dirty="0" smtClean="0">
                  <a:solidFill>
                    <a:srgbClr val="0000FF"/>
                  </a:solidFill>
                </a:rPr>
                <a:t>Pair breaking</a:t>
              </a:r>
              <a:endParaRPr lang="en-US" sz="2800" dirty="0">
                <a:solidFill>
                  <a:srgbClr val="0000FF"/>
                </a:solidFill>
              </a:endParaRPr>
            </a:p>
          </p:txBody>
        </p:sp>
      </p:grpSp>
      <p:grpSp>
        <p:nvGrpSpPr>
          <p:cNvPr id="18" name="Group 22"/>
          <p:cNvGrpSpPr/>
          <p:nvPr/>
        </p:nvGrpSpPr>
        <p:grpSpPr>
          <a:xfrm>
            <a:off x="2286000" y="4343400"/>
            <a:ext cx="6781800" cy="990600"/>
            <a:chOff x="2133600" y="3352800"/>
            <a:chExt cx="6781800" cy="990600"/>
          </a:xfrm>
        </p:grpSpPr>
        <p:sp>
          <p:nvSpPr>
            <p:cNvPr id="24" name="Rectangle 23"/>
            <p:cNvSpPr/>
            <p:nvPr/>
          </p:nvSpPr>
          <p:spPr>
            <a:xfrm>
              <a:off x="2133600" y="3352800"/>
              <a:ext cx="4724400" cy="990600"/>
            </a:xfrm>
            <a:prstGeom prst="rect">
              <a:avLst/>
            </a:prstGeom>
            <a:noFill/>
            <a:ln w="25400" cap="flat" cmpd="sng" algn="ctr">
              <a:solidFill>
                <a:schemeClr val="accent1">
                  <a:shade val="95000"/>
                  <a:satMod val="105000"/>
                </a:schemeClr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5" name="Line Callout 1 (No Border) 24"/>
            <p:cNvSpPr/>
            <p:nvPr/>
          </p:nvSpPr>
          <p:spPr>
            <a:xfrm>
              <a:off x="6858000" y="3505200"/>
              <a:ext cx="2057400" cy="836440"/>
            </a:xfrm>
            <a:prstGeom prst="callout1">
              <a:avLst>
                <a:gd name="adj1" fmla="val 142748"/>
                <a:gd name="adj2" fmla="val -1850"/>
                <a:gd name="adj3" fmla="val 141593"/>
                <a:gd name="adj4" fmla="val -1609"/>
              </a:avLst>
            </a:prstGeom>
            <a:noFill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800" dirty="0" smtClean="0">
                  <a:solidFill>
                    <a:srgbClr val="0000FF"/>
                  </a:solidFill>
                </a:rPr>
                <a:t>Kinetic inductance</a:t>
              </a:r>
              <a:endParaRPr lang="en-US" sz="2800" dirty="0">
                <a:solidFill>
                  <a:srgbClr val="0000FF"/>
                </a:solidFill>
              </a:endParaRPr>
            </a:p>
          </p:txBody>
        </p:sp>
      </p:grpSp>
      <p:pic>
        <p:nvPicPr>
          <p:cNvPr id="26" name="Picture 25" descr="latex-image-1.pdf"/>
          <p:cNvPicPr>
            <a:picLocks noChangeAspect="1"/>
          </p:cNvPicPr>
          <p:nvPr/>
        </p:nvPicPr>
        <mc:AlternateContent>
          <mc:Choice xmlns:ma="http://schemas.microsoft.com/office/mac/drawingml/2008/main" Requires="ma">
            <p:blipFill>
              <a:blip r:embed="rId10"/>
              <a:stretch>
                <a:fillRect/>
              </a:stretch>
            </p:blipFill>
          </mc:Choice>
          <mc:Fallback>
            <p:blipFill>
              <a:blip r:embed="rId11"/>
              <a:stretch>
                <a:fillRect/>
              </a:stretch>
            </p:blipFill>
          </mc:Fallback>
        </mc:AlternateContent>
        <p:spPr>
          <a:xfrm>
            <a:off x="304800" y="4495800"/>
            <a:ext cx="1295400" cy="698500"/>
          </a:xfrm>
          <a:prstGeom prst="rect">
            <a:avLst/>
          </a:prstGeom>
          <a:ln w="25400" cap="flat" cmpd="sng" algn="ctr">
            <a:solidFill>
              <a:schemeClr val="tx2">
                <a:lumMod val="60000"/>
                <a:lumOff val="40000"/>
              </a:schemeClr>
            </a:solidFill>
            <a:prstDash val="solid"/>
            <a:round/>
            <a:headEnd type="none" w="med" len="med"/>
            <a:tailEnd type="none" w="med" len="med"/>
          </a:ln>
        </p:spPr>
      </p:pic>
      <p:pic>
        <p:nvPicPr>
          <p:cNvPr id="28" name="Picture 27" descr="latex-image-1.pdf"/>
          <p:cNvPicPr>
            <a:picLocks noChangeAspect="1"/>
          </p:cNvPicPr>
          <p:nvPr/>
        </p:nvPicPr>
        <mc:AlternateContent>
          <mc:Choice xmlns:ma="http://schemas.microsoft.com/office/mac/drawingml/2008/main" Requires="ma">
            <p:blipFill>
              <a:blip r:embed="rId12"/>
              <a:stretch>
                <a:fillRect/>
              </a:stretch>
            </p:blipFill>
          </mc:Choice>
          <mc:Fallback>
            <p:blipFill>
              <a:blip r:embed="rId13"/>
              <a:stretch>
                <a:fillRect/>
              </a:stretch>
            </p:blipFill>
          </mc:Fallback>
        </mc:AlternateContent>
        <p:spPr>
          <a:xfrm>
            <a:off x="3225800" y="6400800"/>
            <a:ext cx="2641600" cy="330200"/>
          </a:xfrm>
          <a:prstGeom prst="rect">
            <a:avLst/>
          </a:prstGeom>
          <a:solidFill>
            <a:srgbClr val="FFFF00"/>
          </a:solidFill>
        </p:spPr>
      </p:pic>
      <p:grpSp>
        <p:nvGrpSpPr>
          <p:cNvPr id="19" name="Group 30"/>
          <p:cNvGrpSpPr/>
          <p:nvPr/>
        </p:nvGrpSpPr>
        <p:grpSpPr>
          <a:xfrm>
            <a:off x="4800600" y="3124200"/>
            <a:ext cx="1676400" cy="1109607"/>
            <a:chOff x="4800600" y="3124200"/>
            <a:chExt cx="1676400" cy="1109607"/>
          </a:xfrm>
        </p:grpSpPr>
        <p:sp>
          <p:nvSpPr>
            <p:cNvPr id="29" name="Rectangle 28"/>
            <p:cNvSpPr/>
            <p:nvPr/>
          </p:nvSpPr>
          <p:spPr>
            <a:xfrm>
              <a:off x="4800600" y="3124200"/>
              <a:ext cx="609600" cy="457200"/>
            </a:xfrm>
            <a:prstGeom prst="rect">
              <a:avLst/>
            </a:prstGeom>
            <a:noFill/>
            <a:ln w="25400" cap="flat" cmpd="sng" algn="ctr">
              <a:solidFill>
                <a:schemeClr val="accent1">
                  <a:shade val="95000"/>
                  <a:satMod val="105000"/>
                </a:schemeClr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0" name="Rectangle 29"/>
            <p:cNvSpPr/>
            <p:nvPr/>
          </p:nvSpPr>
          <p:spPr>
            <a:xfrm>
              <a:off x="5867400" y="3776607"/>
              <a:ext cx="609600" cy="457200"/>
            </a:xfrm>
            <a:prstGeom prst="rect">
              <a:avLst/>
            </a:prstGeom>
            <a:noFill/>
            <a:ln w="25400" cap="flat" cmpd="sng" algn="ctr">
              <a:solidFill>
                <a:schemeClr val="accent1">
                  <a:shade val="95000"/>
                  <a:satMod val="105000"/>
                </a:schemeClr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20" name="Group 46"/>
          <p:cNvGrpSpPr/>
          <p:nvPr/>
        </p:nvGrpSpPr>
        <p:grpSpPr>
          <a:xfrm>
            <a:off x="4038600" y="4343400"/>
            <a:ext cx="2895601" cy="914401"/>
            <a:chOff x="4038600" y="4343400"/>
            <a:chExt cx="2895601" cy="914401"/>
          </a:xfrm>
        </p:grpSpPr>
        <p:cxnSp>
          <p:nvCxnSpPr>
            <p:cNvPr id="34" name="Straight Connector 33"/>
            <p:cNvCxnSpPr/>
            <p:nvPr/>
          </p:nvCxnSpPr>
          <p:spPr>
            <a:xfrm rot="5400000">
              <a:off x="5182394" y="4572000"/>
              <a:ext cx="456406" cy="794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/>
            <p:cNvCxnSpPr/>
            <p:nvPr/>
          </p:nvCxnSpPr>
          <p:spPr>
            <a:xfrm rot="10800000">
              <a:off x="4038600" y="4800600"/>
              <a:ext cx="1373188" cy="1588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/>
            <p:cNvCxnSpPr/>
            <p:nvPr/>
          </p:nvCxnSpPr>
          <p:spPr>
            <a:xfrm rot="10800000">
              <a:off x="4038602" y="5256212"/>
              <a:ext cx="2895599" cy="1589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/>
            <p:cNvCxnSpPr/>
            <p:nvPr/>
          </p:nvCxnSpPr>
          <p:spPr>
            <a:xfrm rot="5400000">
              <a:off x="3810794" y="5029200"/>
              <a:ext cx="456406" cy="794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/>
            <p:cNvCxnSpPr/>
            <p:nvPr/>
          </p:nvCxnSpPr>
          <p:spPr>
            <a:xfrm rot="5400000">
              <a:off x="6476603" y="4800203"/>
              <a:ext cx="914400" cy="794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/>
            <p:cNvCxnSpPr/>
            <p:nvPr/>
          </p:nvCxnSpPr>
          <p:spPr>
            <a:xfrm rot="10800000">
              <a:off x="5408612" y="4343401"/>
              <a:ext cx="1524794" cy="1589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5" name="TextBox 34"/>
          <p:cNvSpPr txBox="1"/>
          <p:nvPr/>
        </p:nvSpPr>
        <p:spPr>
          <a:xfrm>
            <a:off x="6705600" y="6324600"/>
            <a:ext cx="185178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Implementation ?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" grpId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800" dirty="0" err="1" smtClean="0"/>
              <a:t>MKIDs</a:t>
            </a:r>
            <a:r>
              <a:rPr lang="en-US" sz="2800" dirty="0" smtClean="0"/>
              <a:t>: superconducting </a:t>
            </a:r>
            <a:r>
              <a:rPr lang="en-US" sz="2800" dirty="0" err="1" smtClean="0"/>
              <a:t>microresonator</a:t>
            </a:r>
            <a:r>
              <a:rPr lang="en-US" sz="2800" dirty="0" smtClean="0"/>
              <a:t> detectors</a:t>
            </a:r>
            <a:endParaRPr lang="en-US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28600" y="1371600"/>
            <a:ext cx="5715000" cy="532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TextBox 4"/>
          <p:cNvSpPr txBox="1"/>
          <p:nvPr/>
        </p:nvSpPr>
        <p:spPr>
          <a:xfrm>
            <a:off x="5943600" y="1600200"/>
            <a:ext cx="2971800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 smtClean="0"/>
          </a:p>
          <a:p>
            <a:r>
              <a:rPr lang="en-US" smtClean="0"/>
              <a:t>Proposal (JPL DRDF):</a:t>
            </a:r>
            <a:endParaRPr lang="en-US" dirty="0" smtClean="0"/>
          </a:p>
          <a:p>
            <a:r>
              <a:rPr lang="en-US" dirty="0" smtClean="0"/>
              <a:t>Zmuidzinas &amp; Leduc 1999</a:t>
            </a:r>
          </a:p>
          <a:p>
            <a:endParaRPr lang="en-US" dirty="0" smtClean="0"/>
          </a:p>
          <a:p>
            <a:r>
              <a:rPr lang="en-US" dirty="0" smtClean="0"/>
              <a:t>Proof of concept:</a:t>
            </a:r>
          </a:p>
          <a:p>
            <a:r>
              <a:rPr lang="en-US" dirty="0" smtClean="0"/>
              <a:t>Day et al. 2003,  Nature </a:t>
            </a:r>
            <a:r>
              <a:rPr lang="en-US" b="1" dirty="0" smtClean="0"/>
              <a:t>425</a:t>
            </a:r>
            <a:r>
              <a:rPr lang="en-US" dirty="0" smtClean="0"/>
              <a:t>, 817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6200"/>
            <a:ext cx="8229600" cy="705829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Far-IR </a:t>
            </a:r>
            <a:r>
              <a:rPr lang="en-US" dirty="0" err="1" smtClean="0"/>
              <a:t>TiN</a:t>
            </a:r>
            <a:r>
              <a:rPr lang="en-US" dirty="0" smtClean="0"/>
              <a:t> MKID Array</a:t>
            </a:r>
            <a:br>
              <a:rPr lang="en-US" dirty="0" smtClean="0"/>
            </a:br>
            <a:r>
              <a:rPr lang="en-US" sz="2000" dirty="0" smtClean="0"/>
              <a:t>Cardiff “LEKID” geometry, Doyle et al.</a:t>
            </a:r>
            <a:endParaRPr lang="en-US" sz="2000" dirty="0"/>
          </a:p>
        </p:txBody>
      </p:sp>
      <p:pic>
        <p:nvPicPr>
          <p:cNvPr id="4" name="Picture 3" descr="FIR_array_photo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980467"/>
            <a:ext cx="8610600" cy="5725133"/>
          </a:xfrm>
          <a:prstGeom prst="rect">
            <a:avLst/>
          </a:prstGeom>
        </p:spPr>
      </p:pic>
      <p:pic>
        <p:nvPicPr>
          <p:cNvPr id="5" name="Picture 4" descr="Fir09-array_pixel_50x_2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90600" y="1333500"/>
            <a:ext cx="7162800" cy="5372100"/>
          </a:xfrm>
          <a:prstGeom prst="rect">
            <a:avLst/>
          </a:prstGeom>
        </p:spPr>
      </p:pic>
      <p:pic>
        <p:nvPicPr>
          <p:cNvPr id="7" name="Picture 6" descr="TiN_MKID_FIR_resp.pdf"/>
          <p:cNvPicPr>
            <a:picLocks noChangeAspect="1"/>
          </p:cNvPicPr>
          <p:nvPr/>
        </p:nvPicPr>
        <mc:AlternateContent>
          <mc:Choice xmlns:ma="http://schemas.microsoft.com/office/mac/drawingml/2008/main" Requires="ma">
            <p:blipFill>
              <a:blip r:embed="rId4"/>
              <a:srcRect t="12500"/>
              <a:stretch>
                <a:fillRect/>
              </a:stretch>
            </p:blipFill>
          </mc:Choice>
          <mc:Fallback>
            <p:blipFill>
              <a:blip r:embed="rId5"/>
              <a:srcRect t="12500"/>
              <a:stretch>
                <a:fillRect/>
              </a:stretch>
            </p:blipFill>
          </mc:Fallback>
        </mc:AlternateContent>
        <p:spPr>
          <a:xfrm>
            <a:off x="838200" y="413741"/>
            <a:ext cx="7462838" cy="6529983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6200"/>
            <a:ext cx="8229600" cy="838200"/>
          </a:xfrm>
        </p:spPr>
        <p:txBody>
          <a:bodyPr/>
          <a:lstStyle/>
          <a:p>
            <a:r>
              <a:rPr lang="en-US" dirty="0" smtClean="0"/>
              <a:t>MKID Sensitivity</a:t>
            </a:r>
            <a:endParaRPr lang="en-US" dirty="0"/>
          </a:p>
        </p:txBody>
      </p:sp>
      <p:pic>
        <p:nvPicPr>
          <p:cNvPr id="4" name="Picture 3" descr="nep.pdf"/>
          <p:cNvPicPr>
            <a:picLocks noChangeAspect="1"/>
          </p:cNvPicPr>
          <p:nvPr/>
        </p:nvPicPr>
        <mc:AlternateContent>
          <mc:Choice xmlns:ma="http://schemas.microsoft.com/office/mac/drawingml/2008/main" Requires="ma">
            <p:blipFill>
              <a:blip r:embed="rId2"/>
              <a:stretch>
                <a:fillRect/>
              </a:stretch>
            </p:blipFill>
          </mc:Choice>
          <mc:Fallback>
            <p:blipFill>
              <a:blip r:embed="rId3"/>
              <a:stretch>
                <a:fillRect/>
              </a:stretch>
            </p:blipFill>
          </mc:Fallback>
        </mc:AlternateContent>
        <p:spPr>
          <a:xfrm>
            <a:off x="0" y="1143000"/>
            <a:ext cx="4330771" cy="331603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247058" y="4419600"/>
            <a:ext cx="4324942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err="1" smtClean="0"/>
              <a:t>TiN</a:t>
            </a:r>
            <a:r>
              <a:rPr lang="en-US" dirty="0" smtClean="0"/>
              <a:t> CPW resonator</a:t>
            </a:r>
          </a:p>
          <a:p>
            <a:r>
              <a:rPr lang="en-US" dirty="0" err="1" smtClean="0"/>
              <a:t>Q</a:t>
            </a:r>
            <a:r>
              <a:rPr lang="en-US" baseline="-25000" dirty="0" err="1" smtClean="0"/>
              <a:t>r</a:t>
            </a:r>
            <a:r>
              <a:rPr lang="en-US" dirty="0" smtClean="0"/>
              <a:t>=40,000, 3f</a:t>
            </a:r>
            <a:r>
              <a:rPr lang="en-US" baseline="-25000" dirty="0" smtClean="0"/>
              <a:t>r</a:t>
            </a:r>
            <a:r>
              <a:rPr lang="en-US" dirty="0" smtClean="0"/>
              <a:t>=5.4 GHz, </a:t>
            </a:r>
            <a:r>
              <a:rPr lang="en-US" dirty="0" err="1" smtClean="0"/>
              <a:t>t</a:t>
            </a:r>
            <a:r>
              <a:rPr lang="en-US" dirty="0" smtClean="0"/>
              <a:t>=20 nm, </a:t>
            </a:r>
            <a:r>
              <a:rPr lang="en-US" dirty="0" err="1" smtClean="0"/>
              <a:t>T</a:t>
            </a:r>
            <a:r>
              <a:rPr lang="en-US" baseline="-25000" dirty="0" err="1" smtClean="0"/>
              <a:t>c</a:t>
            </a:r>
            <a:r>
              <a:rPr lang="en-US" dirty="0" smtClean="0"/>
              <a:t>=1.1 K, </a:t>
            </a:r>
            <a:r>
              <a:rPr lang="en-US" dirty="0" err="1" smtClean="0"/>
              <a:t>w</a:t>
            </a:r>
            <a:r>
              <a:rPr lang="en-US" dirty="0" smtClean="0"/>
              <a:t>=3 </a:t>
            </a:r>
            <a:r>
              <a:rPr lang="en-US" dirty="0" smtClean="0">
                <a:latin typeface="Symbol" charset="2"/>
                <a:cs typeface="Symbol" charset="2"/>
              </a:rPr>
              <a:t>m</a:t>
            </a:r>
            <a:r>
              <a:rPr lang="en-US" dirty="0" smtClean="0"/>
              <a:t>m, </a:t>
            </a:r>
            <a:r>
              <a:rPr lang="en-US" dirty="0" err="1" smtClean="0"/>
              <a:t>g</a:t>
            </a:r>
            <a:r>
              <a:rPr lang="en-US" dirty="0" smtClean="0"/>
              <a:t>=2 </a:t>
            </a:r>
            <a:r>
              <a:rPr lang="en-US" dirty="0" smtClean="0">
                <a:latin typeface="Symbol" charset="2"/>
                <a:cs typeface="Symbol" charset="2"/>
              </a:rPr>
              <a:t>m</a:t>
            </a:r>
            <a:r>
              <a:rPr lang="en-US" dirty="0" smtClean="0"/>
              <a:t>m, </a:t>
            </a:r>
            <a:r>
              <a:rPr lang="en-US" dirty="0" smtClean="0">
                <a:latin typeface="Symbol" charset="2"/>
                <a:cs typeface="Symbol" charset="2"/>
              </a:rPr>
              <a:t>a</a:t>
            </a:r>
            <a:r>
              <a:rPr lang="en-US" dirty="0" smtClean="0"/>
              <a:t>=0.95, </a:t>
            </a:r>
            <a:r>
              <a:rPr lang="en-US" dirty="0" err="1" smtClean="0"/>
              <a:t>P</a:t>
            </a:r>
            <a:r>
              <a:rPr lang="en-US" baseline="-25000" dirty="0" err="1" smtClean="0"/>
              <a:t>gen</a:t>
            </a:r>
            <a:r>
              <a:rPr lang="en-US" dirty="0" smtClean="0"/>
              <a:t>=5 - 200 </a:t>
            </a:r>
            <a:r>
              <a:rPr lang="en-US" dirty="0" err="1" smtClean="0"/>
              <a:t>fW</a:t>
            </a:r>
            <a:endParaRPr lang="en-US" dirty="0"/>
          </a:p>
        </p:txBody>
      </p:sp>
      <p:pic>
        <p:nvPicPr>
          <p:cNvPr id="6" name="Content Placeholder 3" descr="Benford_Cleland_plot_v4.pdf"/>
          <p:cNvPicPr>
            <a:picLocks noGrp="1" noChangeAspect="1"/>
          </p:cNvPicPr>
          <p:nvPr>
            <p:ph idx="1"/>
          </p:nvPr>
        </p:nvPicPr>
        <mc:AlternateContent>
          <mc:Choice xmlns:ma="http://schemas.microsoft.com/office/mac/drawingml/2008/main" Requires="ma">
            <p:blipFill>
              <a:blip r:embed="rId4"/>
              <a:srcRect/>
              <a:stretch>
                <a:fillRect/>
              </a:stretch>
            </p:blipFill>
          </mc:Choice>
          <mc:Fallback>
            <p:blipFill>
              <a:blip r:embed="rId5"/>
              <a:srcRect/>
              <a:stretch>
                <a:fillRect/>
              </a:stretch>
            </p:blipFill>
          </mc:Fallback>
        </mc:AlternateContent>
        <p:spPr>
          <a:xfrm>
            <a:off x="4330771" y="1219200"/>
            <a:ext cx="4813229" cy="3230562"/>
          </a:xfrm>
        </p:spPr>
      </p:pic>
      <p:pic>
        <p:nvPicPr>
          <p:cNvPr id="7" name="Picture 6" descr="latex-image-1.pdf"/>
          <p:cNvPicPr>
            <a:picLocks noChangeAspect="1"/>
          </p:cNvPicPr>
          <p:nvPr/>
        </p:nvPicPr>
        <mc:AlternateContent>
          <mc:Choice xmlns:ma="http://schemas.microsoft.com/office/mac/drawingml/2008/main" Requires="ma">
            <p:blipFill>
              <a:blip r:embed="rId6"/>
              <a:stretch>
                <a:fillRect/>
              </a:stretch>
            </p:blipFill>
          </mc:Choice>
          <mc:Fallback>
            <p:blipFill>
              <a:blip r:embed="rId7"/>
              <a:stretch>
                <a:fillRect/>
              </a:stretch>
            </p:blipFill>
          </mc:Fallback>
        </mc:AlternateContent>
        <p:spPr>
          <a:xfrm>
            <a:off x="6438900" y="4762500"/>
            <a:ext cx="1181100" cy="342900"/>
          </a:xfrm>
          <a:prstGeom prst="rect">
            <a:avLst/>
          </a:prstGeom>
        </p:spPr>
      </p:pic>
      <p:pic>
        <p:nvPicPr>
          <p:cNvPr id="8" name="Picture 7" descr="latex-image-1.pdf"/>
          <p:cNvPicPr>
            <a:picLocks noChangeAspect="1"/>
          </p:cNvPicPr>
          <p:nvPr/>
        </p:nvPicPr>
        <mc:AlternateContent>
          <mc:Choice xmlns:ma="http://schemas.microsoft.com/office/mac/drawingml/2008/main" Requires="ma">
            <p:blipFill>
              <a:blip r:embed="rId8"/>
              <a:stretch>
                <a:fillRect/>
              </a:stretch>
            </p:blipFill>
          </mc:Choice>
          <mc:Fallback>
            <p:blipFill>
              <a:blip r:embed="rId9"/>
              <a:stretch>
                <a:fillRect/>
              </a:stretch>
            </p:blipFill>
          </mc:Fallback>
        </mc:AlternateContent>
        <p:spPr>
          <a:xfrm>
            <a:off x="6438900" y="5257800"/>
            <a:ext cx="1943100" cy="342900"/>
          </a:xfrm>
          <a:prstGeom prst="rect">
            <a:avLst/>
          </a:prstGeom>
        </p:spPr>
      </p:pic>
      <p:cxnSp>
        <p:nvCxnSpPr>
          <p:cNvPr id="10" name="Straight Arrow Connector 9"/>
          <p:cNvCxnSpPr/>
          <p:nvPr/>
        </p:nvCxnSpPr>
        <p:spPr>
          <a:xfrm rot="5400000">
            <a:off x="7124700" y="3238500"/>
            <a:ext cx="228600" cy="1588"/>
          </a:xfrm>
          <a:prstGeom prst="straightConnector1">
            <a:avLst/>
          </a:prstGeom>
          <a:ln>
            <a:solidFill>
              <a:schemeClr val="accent2">
                <a:lumMod val="75000"/>
              </a:schemeClr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/>
          <p:cNvCxnSpPr/>
          <p:nvPr/>
        </p:nvCxnSpPr>
        <p:spPr>
          <a:xfrm>
            <a:off x="7238206" y="3124994"/>
            <a:ext cx="381794" cy="381000"/>
          </a:xfrm>
          <a:prstGeom prst="straightConnector1">
            <a:avLst/>
          </a:prstGeom>
          <a:ln>
            <a:solidFill>
              <a:schemeClr val="accent2">
                <a:lumMod val="75000"/>
              </a:schemeClr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247058" y="5334000"/>
            <a:ext cx="3987427" cy="1477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Frequency noise -  surface distribution of </a:t>
            </a:r>
          </a:p>
          <a:p>
            <a:r>
              <a:rPr lang="en-US" dirty="0" smtClean="0"/>
              <a:t>TLS </a:t>
            </a:r>
            <a:r>
              <a:rPr lang="en-US" dirty="0" err="1" smtClean="0"/>
              <a:t>fluctuators</a:t>
            </a:r>
            <a:r>
              <a:rPr lang="en-US" dirty="0" smtClean="0"/>
              <a:t>:</a:t>
            </a:r>
          </a:p>
          <a:p>
            <a:r>
              <a:rPr lang="en-US" dirty="0" err="1" smtClean="0"/>
              <a:t>Gao</a:t>
            </a:r>
            <a:r>
              <a:rPr lang="en-US" dirty="0" smtClean="0"/>
              <a:t> et al. 2008, APL 92, 212504</a:t>
            </a:r>
          </a:p>
          <a:p>
            <a:r>
              <a:rPr lang="en-US" dirty="0" smtClean="0"/>
              <a:t>Noise reduction:</a:t>
            </a:r>
          </a:p>
          <a:p>
            <a:r>
              <a:rPr lang="en-US" dirty="0" err="1" smtClean="0"/>
              <a:t>Noroozian</a:t>
            </a:r>
            <a:r>
              <a:rPr lang="en-US" dirty="0" smtClean="0"/>
              <a:t> et al 2009, AIP Conf. Ser. 1185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14" grpId="0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Multiplexing</a:t>
            </a:r>
            <a:endParaRPr lang="en-US" dirty="0"/>
          </a:p>
        </p:txBody>
      </p:sp>
      <p:pic>
        <p:nvPicPr>
          <p:cNvPr id="4" name="Picture 3" descr="reson_ckt_muxed.pdf"/>
          <p:cNvPicPr>
            <a:picLocks noChangeAspect="1"/>
          </p:cNvPicPr>
          <p:nvPr/>
        </p:nvPicPr>
        <mc:AlternateContent>
          <mc:Choice xmlns:ma="http://schemas.microsoft.com/office/mac/drawingml/2008/main" Requires="ma">
            <p:blipFill>
              <a:blip r:embed="rId2"/>
              <a:stretch>
                <a:fillRect/>
              </a:stretch>
            </p:blipFill>
          </mc:Choice>
          <mc:Fallback>
            <p:blipFill>
              <a:blip r:embed="rId3"/>
              <a:stretch>
                <a:fillRect/>
              </a:stretch>
            </p:blipFill>
          </mc:Fallback>
        </mc:AlternateContent>
        <p:spPr>
          <a:xfrm>
            <a:off x="152400" y="914400"/>
            <a:ext cx="8763000" cy="2358100"/>
          </a:xfrm>
          <a:prstGeom prst="rect">
            <a:avLst/>
          </a:prstGeom>
        </p:spPr>
      </p:pic>
      <p:pic>
        <p:nvPicPr>
          <p:cNvPr id="6" name="Picture 5" descr="multiplexing_si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2400" y="3268394"/>
            <a:ext cx="8763000" cy="3208606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2566133" y="6477000"/>
            <a:ext cx="657786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/>
              <a:t>SiGe</a:t>
            </a:r>
            <a:r>
              <a:rPr lang="en-US" dirty="0" smtClean="0"/>
              <a:t> </a:t>
            </a:r>
            <a:r>
              <a:rPr lang="en-US" dirty="0" err="1" smtClean="0"/>
              <a:t>cyrogenic</a:t>
            </a:r>
            <a:r>
              <a:rPr lang="en-US" dirty="0" smtClean="0"/>
              <a:t> bipolar amp: Joe </a:t>
            </a:r>
            <a:r>
              <a:rPr lang="en-US" dirty="0" err="1" smtClean="0"/>
              <a:t>Bardin</a:t>
            </a:r>
            <a:r>
              <a:rPr lang="en-US" dirty="0" smtClean="0"/>
              <a:t> and Sandy </a:t>
            </a:r>
            <a:r>
              <a:rPr lang="en-US" dirty="0" err="1" smtClean="0"/>
              <a:t>Weinreb</a:t>
            </a:r>
            <a:r>
              <a:rPr lang="en-US" dirty="0" smtClean="0"/>
              <a:t> (Caltech)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944562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Multichannel Readout Electronics</a:t>
            </a:r>
            <a:br>
              <a:rPr lang="en-US" dirty="0" smtClean="0"/>
            </a:br>
            <a:r>
              <a:rPr lang="en-US" sz="2222" dirty="0" err="1" smtClean="0"/>
              <a:t>Omnisys</a:t>
            </a:r>
            <a:r>
              <a:rPr lang="en-US" sz="2222" dirty="0" smtClean="0"/>
              <a:t> AB, Gothenburg Sweden</a:t>
            </a:r>
            <a:endParaRPr lang="en-US" dirty="0"/>
          </a:p>
        </p:txBody>
      </p:sp>
      <p:pic>
        <p:nvPicPr>
          <p:cNvPr id="4" name="Picture 3" descr="MKID_electronics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" y="990600"/>
            <a:ext cx="7924800" cy="2992954"/>
          </a:xfrm>
          <a:prstGeom prst="rect">
            <a:avLst/>
          </a:prstGeom>
        </p:spPr>
      </p:pic>
      <p:pic>
        <p:nvPicPr>
          <p:cNvPr id="5" name="Picture 4" descr="Omnisys_image4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4267200"/>
            <a:ext cx="4605866" cy="2590800"/>
          </a:xfrm>
          <a:prstGeom prst="rect">
            <a:avLst/>
          </a:prstGeom>
        </p:spPr>
      </p:pic>
      <p:pic>
        <p:nvPicPr>
          <p:cNvPr id="6" name="Picture 5" descr="Omnisys_image2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38132" y="4267200"/>
            <a:ext cx="4605867" cy="2590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6200"/>
            <a:ext cx="8229600" cy="1143000"/>
          </a:xfrm>
        </p:spPr>
        <p:txBody>
          <a:bodyPr/>
          <a:lstStyle/>
          <a:p>
            <a:r>
              <a:rPr lang="en-US" dirty="0" smtClean="0"/>
              <a:t>Forecast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90600"/>
            <a:ext cx="8229600" cy="5638800"/>
          </a:xfrm>
        </p:spPr>
        <p:txBody>
          <a:bodyPr>
            <a:normAutofit fontScale="77500" lnSpcReduction="20000"/>
          </a:bodyPr>
          <a:lstStyle/>
          <a:p>
            <a:r>
              <a:rPr lang="en-US" dirty="0" smtClean="0"/>
              <a:t>2D MKID detector arrays will be abundant and inexpensive</a:t>
            </a:r>
          </a:p>
          <a:p>
            <a:pPr lvl="1"/>
            <a:r>
              <a:rPr lang="en-US" dirty="0" err="1" smtClean="0"/>
              <a:t>TiN</a:t>
            </a:r>
            <a:r>
              <a:rPr lang="en-US" dirty="0" smtClean="0"/>
              <a:t> deposition, patterning &amp; etching: &lt; 4 hours</a:t>
            </a:r>
          </a:p>
          <a:p>
            <a:pPr lvl="1"/>
            <a:r>
              <a:rPr lang="en-US" dirty="0" smtClean="0"/>
              <a:t>Standard wafer thickness, very robust mechanically</a:t>
            </a:r>
          </a:p>
          <a:p>
            <a:pPr lvl="1"/>
            <a:r>
              <a:rPr lang="en-US" dirty="0" smtClean="0"/>
              <a:t>Backside illumination, AR coat with </a:t>
            </a:r>
            <a:r>
              <a:rPr lang="en-US" dirty="0" err="1" smtClean="0"/>
              <a:t>Parylene</a:t>
            </a:r>
            <a:r>
              <a:rPr lang="en-US" dirty="0" smtClean="0"/>
              <a:t> (used for circuit boards)</a:t>
            </a:r>
          </a:p>
          <a:p>
            <a:pPr lvl="1"/>
            <a:r>
              <a:rPr lang="en-US" dirty="0" smtClean="0"/>
              <a:t>Packaging requires only a few wire bonds per array</a:t>
            </a:r>
          </a:p>
          <a:p>
            <a:r>
              <a:rPr lang="en-US" dirty="0" smtClean="0"/>
              <a:t>MKID readout electronics will be inexpensive</a:t>
            </a:r>
          </a:p>
          <a:p>
            <a:pPr lvl="1"/>
            <a:r>
              <a:rPr lang="en-US" dirty="0" smtClean="0"/>
              <a:t>Uses standard commercial silicon ICs</a:t>
            </a:r>
          </a:p>
          <a:p>
            <a:pPr lvl="1"/>
            <a:r>
              <a:rPr lang="en-US" dirty="0" smtClean="0"/>
              <a:t>Existing </a:t>
            </a:r>
            <a:r>
              <a:rPr lang="en-US" dirty="0" err="1" smtClean="0"/>
              <a:t>FPGAs</a:t>
            </a:r>
            <a:r>
              <a:rPr lang="en-US" dirty="0" smtClean="0"/>
              <a:t> can compute &gt; 10</a:t>
            </a:r>
            <a:r>
              <a:rPr lang="en-US" baseline="30000" dirty="0" smtClean="0"/>
              <a:t>8</a:t>
            </a:r>
            <a:r>
              <a:rPr lang="en-US" dirty="0" smtClean="0"/>
              <a:t> point </a:t>
            </a:r>
            <a:r>
              <a:rPr lang="en-US" dirty="0" err="1" smtClean="0"/>
              <a:t>FFTs</a:t>
            </a:r>
            <a:endParaRPr lang="en-US" dirty="0" smtClean="0"/>
          </a:p>
          <a:p>
            <a:r>
              <a:rPr lang="en-US" dirty="0" err="1" smtClean="0"/>
              <a:t>Cryo</a:t>
            </a:r>
            <a:r>
              <a:rPr lang="en-US" dirty="0" smtClean="0"/>
              <a:t>-amplifiers based on </a:t>
            </a:r>
            <a:r>
              <a:rPr lang="en-US" dirty="0" err="1" smtClean="0"/>
              <a:t>SiGe</a:t>
            </a:r>
            <a:r>
              <a:rPr lang="en-US" dirty="0" smtClean="0"/>
              <a:t> will be inexpensive</a:t>
            </a:r>
          </a:p>
          <a:p>
            <a:pPr lvl="1"/>
            <a:r>
              <a:rPr lang="en-US" dirty="0" smtClean="0"/>
              <a:t>Commercial, high-volume process instead of </a:t>
            </a:r>
            <a:r>
              <a:rPr lang="en-US" dirty="0" err="1" smtClean="0"/>
              <a:t>InP</a:t>
            </a:r>
            <a:r>
              <a:rPr lang="en-US" dirty="0" smtClean="0"/>
              <a:t> HEMT</a:t>
            </a:r>
          </a:p>
          <a:p>
            <a:r>
              <a:rPr lang="en-US" dirty="0" smtClean="0"/>
              <a:t>Conclusion:</a:t>
            </a:r>
          </a:p>
          <a:p>
            <a:pPr lvl="1"/>
            <a:r>
              <a:rPr lang="en-US" dirty="0" err="1" smtClean="0"/>
              <a:t>Submm</a:t>
            </a:r>
            <a:r>
              <a:rPr lang="en-US" dirty="0" smtClean="0"/>
              <a:t> detectors will not be a limitation for CCAT</a:t>
            </a:r>
          </a:p>
          <a:p>
            <a:pPr lvl="1"/>
            <a:r>
              <a:rPr lang="en-US" dirty="0" smtClean="0"/>
              <a:t>Feasibility study was limited to 40 </a:t>
            </a:r>
            <a:r>
              <a:rPr lang="en-US" dirty="0" err="1" smtClean="0"/>
              <a:t>kpixels</a:t>
            </a:r>
            <a:endParaRPr lang="en-US" dirty="0" smtClean="0"/>
          </a:p>
          <a:p>
            <a:pPr lvl="1"/>
            <a:r>
              <a:rPr lang="en-US" dirty="0" smtClean="0"/>
              <a:t>CCAT science case needs to be revisited and updated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Title 1"/>
          <p:cNvSpPr>
            <a:spLocks noGrp="1"/>
          </p:cNvSpPr>
          <p:nvPr>
            <p:ph type="title"/>
          </p:nvPr>
        </p:nvSpPr>
        <p:spPr>
          <a:xfrm>
            <a:off x="533400" y="152400"/>
            <a:ext cx="8229600" cy="461963"/>
          </a:xfrm>
        </p:spPr>
        <p:txBody>
          <a:bodyPr>
            <a:spAutoFit/>
          </a:bodyPr>
          <a:lstStyle/>
          <a:p>
            <a:r>
              <a:rPr lang="en-US" sz="2400" b="1" u="sng" smtClean="0">
                <a:ea typeface="ＭＳ Ｐゴシック" pitchFamily="-111" charset="-128"/>
                <a:cs typeface="ＭＳ Ｐゴシック" pitchFamily="-111" charset="-128"/>
              </a:rPr>
              <a:t>CCAT with CFRP truss</a:t>
            </a:r>
          </a:p>
        </p:txBody>
      </p:sp>
      <p:pic>
        <p:nvPicPr>
          <p:cNvPr id="22531" name="Picture 3" descr="CCAT_telescope_Ver_6_15deg_side.jpg"/>
          <p:cNvPicPr>
            <a:picLocks noChangeAspect="1"/>
          </p:cNvPicPr>
          <p:nvPr/>
        </p:nvPicPr>
        <p:blipFill>
          <a:blip r:embed="rId2"/>
          <a:srcRect l="17647" r="23529"/>
          <a:stretch>
            <a:fillRect/>
          </a:stretch>
        </p:blipFill>
        <p:spPr bwMode="auto">
          <a:xfrm>
            <a:off x="381000" y="762000"/>
            <a:ext cx="4478338" cy="4981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532" name="Picture 4" descr="CCAT_telescope_Ver_6_15deg_iso.jpg"/>
          <p:cNvPicPr>
            <a:picLocks noChangeAspect="1"/>
          </p:cNvPicPr>
          <p:nvPr/>
        </p:nvPicPr>
        <p:blipFill>
          <a:blip r:embed="rId3"/>
          <a:srcRect l="17647" r="17647"/>
          <a:stretch>
            <a:fillRect/>
          </a:stretch>
        </p:blipFill>
        <p:spPr bwMode="auto">
          <a:xfrm>
            <a:off x="4392613" y="838200"/>
            <a:ext cx="4751387" cy="4805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8" name="Straight Arrow Connector 7"/>
          <p:cNvCxnSpPr/>
          <p:nvPr/>
        </p:nvCxnSpPr>
        <p:spPr>
          <a:xfrm rot="16200000" flipV="1">
            <a:off x="1409700" y="5219700"/>
            <a:ext cx="990600" cy="15240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/>
          <p:cNvCxnSpPr/>
          <p:nvPr/>
        </p:nvCxnSpPr>
        <p:spPr>
          <a:xfrm rot="5400000">
            <a:off x="2705100" y="1943100"/>
            <a:ext cx="1524000" cy="83820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/>
          <p:cNvCxnSpPr/>
          <p:nvPr/>
        </p:nvCxnSpPr>
        <p:spPr>
          <a:xfrm rot="5400000" flipH="1" flipV="1">
            <a:off x="6896100" y="5372100"/>
            <a:ext cx="762000" cy="38100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536" name="TextBox 18"/>
          <p:cNvSpPr txBox="1">
            <a:spLocks noChangeArrowheads="1"/>
          </p:cNvSpPr>
          <p:nvPr/>
        </p:nvSpPr>
        <p:spPr bwMode="auto">
          <a:xfrm>
            <a:off x="1143000" y="5791200"/>
            <a:ext cx="2667000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r>
              <a:rPr lang="en-US"/>
              <a:t>Deep, stiff truss,</a:t>
            </a:r>
          </a:p>
          <a:p>
            <a:r>
              <a:rPr lang="en-US"/>
              <a:t>natural frequency 11Hz</a:t>
            </a:r>
          </a:p>
        </p:txBody>
      </p:sp>
      <p:sp>
        <p:nvSpPr>
          <p:cNvPr id="22537" name="TextBox 19"/>
          <p:cNvSpPr txBox="1">
            <a:spLocks noChangeArrowheads="1"/>
          </p:cNvSpPr>
          <p:nvPr/>
        </p:nvSpPr>
        <p:spPr bwMode="auto">
          <a:xfrm>
            <a:off x="3352800" y="838200"/>
            <a:ext cx="1600200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r>
              <a:rPr lang="en-US"/>
              <a:t>Clearance for 1deg FoV</a:t>
            </a:r>
          </a:p>
        </p:txBody>
      </p:sp>
      <p:sp>
        <p:nvSpPr>
          <p:cNvPr id="22538" name="TextBox 20"/>
          <p:cNvSpPr txBox="1">
            <a:spLocks noChangeArrowheads="1"/>
          </p:cNvSpPr>
          <p:nvPr/>
        </p:nvSpPr>
        <p:spPr bwMode="auto">
          <a:xfrm>
            <a:off x="5943600" y="5943600"/>
            <a:ext cx="2438400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r>
              <a:rPr lang="en-US"/>
              <a:t>3-point AZ support for small pointing error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4" name="Picture 3" descr="InstrumentLayout.jpg"/>
          <p:cNvPicPr>
            <a:picLocks noChangeAspect="1"/>
          </p:cNvPicPr>
          <p:nvPr/>
        </p:nvPicPr>
        <p:blipFill>
          <a:blip r:embed="rId2"/>
          <a:srcRect t="11765" b="11765"/>
          <a:stretch>
            <a:fillRect/>
          </a:stretch>
        </p:blipFill>
        <p:spPr bwMode="auto">
          <a:xfrm>
            <a:off x="152400" y="533400"/>
            <a:ext cx="8874125" cy="5245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8675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461963"/>
          </a:xfrm>
        </p:spPr>
        <p:txBody>
          <a:bodyPr>
            <a:spAutoFit/>
          </a:bodyPr>
          <a:lstStyle/>
          <a:p>
            <a:pPr eaLnBrk="1" hangingPunct="1"/>
            <a:r>
              <a:rPr lang="en-US" sz="2400" b="1" u="sng" smtClean="0">
                <a:ea typeface="ＭＳ Ｐゴシック" pitchFamily="-111" charset="-128"/>
                <a:cs typeface="ＭＳ Ｐゴシック" pitchFamily="-111" charset="-128"/>
              </a:rPr>
              <a:t>CCAT 1° FoV instrument layout</a:t>
            </a:r>
          </a:p>
        </p:txBody>
      </p:sp>
      <p:cxnSp>
        <p:nvCxnSpPr>
          <p:cNvPr id="9" name="Straight Arrow Connector 8"/>
          <p:cNvCxnSpPr/>
          <p:nvPr/>
        </p:nvCxnSpPr>
        <p:spPr>
          <a:xfrm rot="16200000" flipV="1">
            <a:off x="5524500" y="5600700"/>
            <a:ext cx="609600" cy="22860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8677" name="TextBox 12"/>
          <p:cNvSpPr txBox="1">
            <a:spLocks noChangeArrowheads="1"/>
          </p:cNvSpPr>
          <p:nvPr/>
        </p:nvSpPr>
        <p:spPr bwMode="auto">
          <a:xfrm>
            <a:off x="5867400" y="5943600"/>
            <a:ext cx="1928813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/>
              <a:t>Sub-field camera</a:t>
            </a:r>
          </a:p>
        </p:txBody>
      </p:sp>
      <p:sp>
        <p:nvSpPr>
          <p:cNvPr id="28678" name="TextBox 5"/>
          <p:cNvSpPr txBox="1">
            <a:spLocks noChangeArrowheads="1"/>
          </p:cNvSpPr>
          <p:nvPr/>
        </p:nvSpPr>
        <p:spPr bwMode="auto">
          <a:xfrm>
            <a:off x="228600" y="4038600"/>
            <a:ext cx="4191000" cy="2586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r>
              <a:rPr lang="en-US">
                <a:ea typeface="ＭＳ Ｐゴシック" pitchFamily="-111" charset="-128"/>
                <a:cs typeface="ＭＳ Ｐゴシック" pitchFamily="-111" charset="-128"/>
              </a:rPr>
              <a:t>Need 50-100 sub fields for 1° FoV</a:t>
            </a:r>
          </a:p>
          <a:p>
            <a:r>
              <a:rPr lang="en-US">
                <a:ea typeface="Symbol" pitchFamily="-111" charset="2"/>
                <a:cs typeface="Symbol" pitchFamily="-111" charset="2"/>
              </a:rPr>
              <a:t>in, e.g., 7 or 19</a:t>
            </a:r>
            <a:r>
              <a:rPr lang="en-US">
                <a:ea typeface="ＭＳ Ｐゴシック" pitchFamily="-111" charset="-128"/>
                <a:cs typeface="ＭＳ Ｐゴシック" pitchFamily="-111" charset="-128"/>
              </a:rPr>
              <a:t>  close-packed cryostats.</a:t>
            </a:r>
          </a:p>
          <a:p>
            <a:endParaRPr lang="en-US">
              <a:ea typeface="ＭＳ Ｐゴシック" pitchFamily="-111" charset="-128"/>
              <a:cs typeface="ＭＳ Ｐゴシック" pitchFamily="-111" charset="-128"/>
            </a:endParaRPr>
          </a:p>
          <a:p>
            <a:r>
              <a:rPr lang="en-US">
                <a:ea typeface="ＭＳ Ｐゴシック" pitchFamily="-111" charset="-128"/>
                <a:cs typeface="ＭＳ Ｐゴシック" pitchFamily="-111" charset="-128"/>
              </a:rPr>
              <a:t>4-5’ sub fields are consistent with existing lens, filter &amp; window designs.</a:t>
            </a:r>
          </a:p>
          <a:p>
            <a:r>
              <a:rPr lang="en-US">
                <a:ea typeface="ＭＳ Ｐゴシック" pitchFamily="-111" charset="-128"/>
                <a:cs typeface="ＭＳ Ｐゴシック" pitchFamily="-111" charset="-128"/>
              </a:rPr>
              <a:t>4’ field is 175mm diameter at Naysmith. Can buy high-resistivity Si up to 200mm diameter.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itle 1"/>
          <p:cNvSpPr>
            <a:spLocks noGrp="1"/>
          </p:cNvSpPr>
          <p:nvPr>
            <p:ph type="title"/>
          </p:nvPr>
        </p:nvSpPr>
        <p:spPr>
          <a:xfrm>
            <a:off x="457200" y="306388"/>
            <a:ext cx="8229600" cy="461962"/>
          </a:xfrm>
        </p:spPr>
        <p:txBody>
          <a:bodyPr>
            <a:spAutoFit/>
          </a:bodyPr>
          <a:lstStyle/>
          <a:p>
            <a:pPr eaLnBrk="1" hangingPunct="1"/>
            <a:r>
              <a:rPr lang="en-US" sz="2400" b="1" u="sng" smtClean="0">
                <a:ea typeface="ＭＳ Ｐゴシック" pitchFamily="-111" charset="-128"/>
                <a:cs typeface="ＭＳ Ｐゴシック" pitchFamily="-111" charset="-128"/>
              </a:rPr>
              <a:t>CCAT compound panel details</a:t>
            </a:r>
          </a:p>
        </p:txBody>
      </p:sp>
      <p:pic>
        <p:nvPicPr>
          <p:cNvPr id="19459" name="Picture 3" descr="SubFrame.pdf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04800" y="1676400"/>
            <a:ext cx="8624888" cy="2770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9460" name="TextBox 4"/>
          <p:cNvSpPr txBox="1">
            <a:spLocks noChangeArrowheads="1"/>
          </p:cNvSpPr>
          <p:nvPr/>
        </p:nvSpPr>
        <p:spPr bwMode="auto">
          <a:xfrm>
            <a:off x="4811713" y="6122988"/>
            <a:ext cx="3848567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dirty="0"/>
              <a:t>From Woody et al. SPIE 7018, </a:t>
            </a:r>
            <a:r>
              <a:rPr lang="en-US" dirty="0" smtClean="0"/>
              <a:t>2008</a:t>
            </a:r>
          </a:p>
          <a:p>
            <a:r>
              <a:rPr lang="en-US" dirty="0" smtClean="0"/>
              <a:t>Study contract to GD/Vertex (Duisburg)</a:t>
            </a:r>
            <a:endParaRPr lang="en-US" dirty="0"/>
          </a:p>
        </p:txBody>
      </p:sp>
      <p:sp>
        <p:nvSpPr>
          <p:cNvPr id="11" name="Line Callout 2 10"/>
          <p:cNvSpPr/>
          <p:nvPr/>
        </p:nvSpPr>
        <p:spPr>
          <a:xfrm>
            <a:off x="7123113" y="4668838"/>
            <a:ext cx="1076325" cy="352425"/>
          </a:xfrm>
          <a:prstGeom prst="borderCallout2">
            <a:avLst>
              <a:gd name="adj1" fmla="val 50872"/>
              <a:gd name="adj2" fmla="val -148"/>
              <a:gd name="adj3" fmla="val 50618"/>
              <a:gd name="adj4" fmla="val -40043"/>
              <a:gd name="adj5" fmla="val -86539"/>
              <a:gd name="adj6" fmla="val -51382"/>
            </a:avLst>
          </a:prstGeom>
          <a:noFill/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dirty="0">
                <a:solidFill>
                  <a:srgbClr val="000000"/>
                </a:solidFill>
              </a:rPr>
              <a:t>Actuator</a:t>
            </a:r>
          </a:p>
        </p:txBody>
      </p:sp>
      <p:sp>
        <p:nvSpPr>
          <p:cNvPr id="12" name="Line Callout 2 11"/>
          <p:cNvSpPr/>
          <p:nvPr/>
        </p:nvSpPr>
        <p:spPr>
          <a:xfrm>
            <a:off x="4484688" y="4645025"/>
            <a:ext cx="1076325" cy="635000"/>
          </a:xfrm>
          <a:prstGeom prst="borderCallout2">
            <a:avLst>
              <a:gd name="adj1" fmla="val 50872"/>
              <a:gd name="adj2" fmla="val -148"/>
              <a:gd name="adj3" fmla="val 50618"/>
              <a:gd name="adj4" fmla="val -40043"/>
              <a:gd name="adj5" fmla="val -64785"/>
              <a:gd name="adj6" fmla="val -54920"/>
            </a:avLst>
          </a:prstGeom>
          <a:noFill/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dirty="0">
                <a:solidFill>
                  <a:srgbClr val="000000"/>
                </a:solidFill>
              </a:rPr>
              <a:t>Edge sensor</a:t>
            </a:r>
          </a:p>
        </p:txBody>
      </p:sp>
      <p:sp>
        <p:nvSpPr>
          <p:cNvPr id="13" name="Line Callout 2 12"/>
          <p:cNvSpPr/>
          <p:nvPr/>
        </p:nvSpPr>
        <p:spPr>
          <a:xfrm>
            <a:off x="6888163" y="925513"/>
            <a:ext cx="1076325" cy="614362"/>
          </a:xfrm>
          <a:prstGeom prst="borderCallout2">
            <a:avLst>
              <a:gd name="adj1" fmla="val 50872"/>
              <a:gd name="adj2" fmla="val -148"/>
              <a:gd name="adj3" fmla="val 50618"/>
              <a:gd name="adj4" fmla="val -40043"/>
              <a:gd name="adj5" fmla="val 165660"/>
              <a:gd name="adj6" fmla="val -58939"/>
            </a:avLst>
          </a:prstGeom>
          <a:noFill/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dirty="0">
                <a:solidFill>
                  <a:srgbClr val="000000"/>
                </a:solidFill>
              </a:rPr>
              <a:t>Manual adjuster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81000" y="228600"/>
            <a:ext cx="8686800" cy="381000"/>
          </a:xfrm>
          <a:noFill/>
          <a:ln>
            <a:miter lim="800000"/>
            <a:headEnd/>
            <a:tailEnd/>
          </a:ln>
        </p:spPr>
        <p:txBody>
          <a:bodyPr wrap="square" lIns="91440" tIns="45720" rIns="91440" bIns="45720" numCol="1" anchor="t" anchorCtr="0" compatLnSpc="1">
            <a:prstTxWarp prst="textNoShape">
              <a:avLst/>
            </a:prstTxWarp>
            <a:normAutofit fontScale="90000"/>
          </a:bodyPr>
          <a:lstStyle/>
          <a:p>
            <a:r>
              <a:rPr lang="en-US" sz="2600" dirty="0" err="1">
                <a:solidFill>
                  <a:srgbClr val="000000"/>
                </a:solidFill>
                <a:latin typeface="Helvetica" pitchFamily="-65" charset="0"/>
              </a:rPr>
              <a:t>WaFIRS</a:t>
            </a:r>
            <a:r>
              <a:rPr lang="en-US" sz="2600" dirty="0">
                <a:solidFill>
                  <a:srgbClr val="000000"/>
                </a:solidFill>
                <a:latin typeface="Helvetica" pitchFamily="-65" charset="0"/>
              </a:rPr>
              <a:t> compact waveguide spectrometer</a:t>
            </a:r>
            <a:endParaRPr lang="en-US" sz="2800" i="1" dirty="0">
              <a:solidFill>
                <a:srgbClr val="000000"/>
              </a:solidFill>
            </a:endParaRPr>
          </a:p>
        </p:txBody>
      </p:sp>
      <p:sp>
        <p:nvSpPr>
          <p:cNvPr id="82947" name="Rectangle 3"/>
          <p:cNvSpPr>
            <a:spLocks noGrp="1" noChangeArrowheads="1"/>
          </p:cNvSpPr>
          <p:nvPr>
            <p:ph type="body" sz="half" idx="1"/>
          </p:nvPr>
        </p:nvSpPr>
        <p:spPr bwMode="auto">
          <a:xfrm>
            <a:off x="304800" y="4419600"/>
            <a:ext cx="5562600" cy="1828800"/>
          </a:xfrm>
          <a:noFill/>
          <a:ln>
            <a:noFill/>
            <a:miter lim="800000"/>
            <a:headEnd/>
            <a:tailEnd/>
          </a:ln>
        </p:spPr>
        <p:txBody>
          <a:bodyPr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90000"/>
              </a:lnSpc>
            </a:pPr>
            <a:r>
              <a:rPr lang="en-US" sz="1800" dirty="0">
                <a:solidFill>
                  <a:srgbClr val="000000"/>
                </a:solidFill>
                <a:latin typeface="Helvetica" pitchFamily="-65" charset="0"/>
              </a:rPr>
              <a:t>Propagation confined in parallel-plate waveguide</a:t>
            </a:r>
          </a:p>
          <a:p>
            <a:pPr lvl="1">
              <a:lnSpc>
                <a:spcPct val="90000"/>
              </a:lnSpc>
            </a:pPr>
            <a:r>
              <a:rPr lang="en-US" sz="1600" dirty="0">
                <a:solidFill>
                  <a:srgbClr val="000000"/>
                </a:solidFill>
                <a:latin typeface="Helvetica" pitchFamily="-65" charset="0"/>
              </a:rPr>
              <a:t>2-D Geometry</a:t>
            </a:r>
          </a:p>
          <a:p>
            <a:pPr lvl="1">
              <a:lnSpc>
                <a:spcPct val="90000"/>
              </a:lnSpc>
            </a:pPr>
            <a:r>
              <a:rPr lang="en-US" sz="1600" dirty="0">
                <a:solidFill>
                  <a:srgbClr val="000000"/>
                </a:solidFill>
                <a:latin typeface="Helvetica" pitchFamily="-65" charset="0"/>
              </a:rPr>
              <a:t>Stray light eliminated</a:t>
            </a:r>
          </a:p>
          <a:p>
            <a:pPr>
              <a:lnSpc>
                <a:spcPct val="90000"/>
              </a:lnSpc>
            </a:pPr>
            <a:r>
              <a:rPr lang="en-US" sz="1800" dirty="0">
                <a:solidFill>
                  <a:srgbClr val="000000"/>
                </a:solidFill>
                <a:latin typeface="Helvetica" pitchFamily="-65" charset="0"/>
              </a:rPr>
              <a:t>Curved grating diffracts and focuses</a:t>
            </a:r>
          </a:p>
          <a:p>
            <a:pPr lvl="1">
              <a:lnSpc>
                <a:spcPct val="90000"/>
              </a:lnSpc>
            </a:pPr>
            <a:r>
              <a:rPr lang="en-US" sz="1600" dirty="0">
                <a:solidFill>
                  <a:srgbClr val="000000"/>
                </a:solidFill>
                <a:latin typeface="Helvetica" pitchFamily="-65" charset="0"/>
              </a:rPr>
              <a:t>Efficient use of space</a:t>
            </a:r>
          </a:p>
          <a:p>
            <a:pPr lvl="1">
              <a:lnSpc>
                <a:spcPct val="90000"/>
              </a:lnSpc>
            </a:pPr>
            <a:r>
              <a:rPr lang="en-US" sz="1600" dirty="0">
                <a:solidFill>
                  <a:srgbClr val="000000"/>
                </a:solidFill>
                <a:latin typeface="Helvetica" pitchFamily="-65" charset="0"/>
              </a:rPr>
              <a:t>No additional optical elements</a:t>
            </a:r>
          </a:p>
        </p:txBody>
      </p:sp>
      <p:grpSp>
        <p:nvGrpSpPr>
          <p:cNvPr id="2" name="Group 4"/>
          <p:cNvGrpSpPr>
            <a:grpSpLocks/>
          </p:cNvGrpSpPr>
          <p:nvPr/>
        </p:nvGrpSpPr>
        <p:grpSpPr bwMode="auto">
          <a:xfrm>
            <a:off x="304800" y="838200"/>
            <a:ext cx="3886200" cy="3352800"/>
            <a:chOff x="2208" y="768"/>
            <a:chExt cx="3456" cy="3264"/>
          </a:xfrm>
        </p:grpSpPr>
        <p:graphicFrame>
          <p:nvGraphicFramePr>
            <p:cNvPr id="82949" name="Object 5"/>
            <p:cNvGraphicFramePr>
              <a:graphicFrameLocks/>
            </p:cNvGraphicFramePr>
            <p:nvPr/>
          </p:nvGraphicFramePr>
          <p:xfrm>
            <a:off x="2208" y="768"/>
            <a:ext cx="3456" cy="3264"/>
          </p:xfrm>
          <a:graphic>
            <a:graphicData uri="http://schemas.openxmlformats.org/presentationml/2006/ole">
              <p:oleObj spid="_x0000_s104450" name="Picture" r:id="rId4" imgW="2591235" imgH="1905419" progId="Word.Picture.8">
                <p:embed/>
              </p:oleObj>
            </a:graphicData>
          </a:graphic>
        </p:graphicFrame>
        <p:sp>
          <p:nvSpPr>
            <p:cNvPr id="82950" name="Line 6"/>
            <p:cNvSpPr>
              <a:spLocks noChangeShapeType="1"/>
            </p:cNvSpPr>
            <p:nvPr/>
          </p:nvSpPr>
          <p:spPr bwMode="auto">
            <a:xfrm>
              <a:off x="2976" y="2400"/>
              <a:ext cx="480" cy="144"/>
            </a:xfrm>
            <a:prstGeom prst="line">
              <a:avLst/>
            </a:prstGeom>
            <a:noFill/>
            <a:ln w="9525">
              <a:solidFill>
                <a:schemeClr val="accent1"/>
              </a:solidFill>
              <a:round/>
              <a:headEnd/>
              <a:tailEnd type="triangle" w="med" len="med"/>
            </a:ln>
            <a:effectLst/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82951" name="Line 7"/>
            <p:cNvSpPr>
              <a:spLocks noChangeShapeType="1"/>
            </p:cNvSpPr>
            <p:nvPr/>
          </p:nvSpPr>
          <p:spPr bwMode="auto">
            <a:xfrm flipH="1" flipV="1">
              <a:off x="2880" y="2112"/>
              <a:ext cx="288" cy="14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82952" name="Line 8"/>
            <p:cNvSpPr>
              <a:spLocks noChangeShapeType="1"/>
            </p:cNvSpPr>
            <p:nvPr/>
          </p:nvSpPr>
          <p:spPr bwMode="auto">
            <a:xfrm flipH="1" flipV="1">
              <a:off x="3216" y="1728"/>
              <a:ext cx="192" cy="19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82953" name="Line 9"/>
            <p:cNvSpPr>
              <a:spLocks noChangeShapeType="1"/>
            </p:cNvSpPr>
            <p:nvPr/>
          </p:nvSpPr>
          <p:spPr bwMode="auto">
            <a:xfrm flipH="1" flipV="1">
              <a:off x="3696" y="1392"/>
              <a:ext cx="48" cy="19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</p:grpSp>
      <p:sp>
        <p:nvSpPr>
          <p:cNvPr id="82954" name="Text Box 10"/>
          <p:cNvSpPr txBox="1">
            <a:spLocks noChangeArrowheads="1"/>
          </p:cNvSpPr>
          <p:nvPr/>
        </p:nvSpPr>
        <p:spPr bwMode="auto">
          <a:xfrm>
            <a:off x="6096000" y="61722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r>
              <a:rPr lang="en-US" sz="1200" dirty="0">
                <a:solidFill>
                  <a:srgbClr val="000000"/>
                </a:solidFill>
                <a:latin typeface="Tahoma" pitchFamily="-65" charset="0"/>
              </a:rPr>
              <a:t>H.A. Rowland, 1883, Phil. </a:t>
            </a:r>
            <a:r>
              <a:rPr lang="en-US" sz="1200" dirty="0" err="1">
                <a:solidFill>
                  <a:srgbClr val="000000"/>
                </a:solidFill>
                <a:latin typeface="Tahoma" pitchFamily="-65" charset="0"/>
              </a:rPr>
              <a:t>Mag</a:t>
            </a:r>
            <a:r>
              <a:rPr lang="en-US" sz="1200" dirty="0">
                <a:solidFill>
                  <a:srgbClr val="000000"/>
                </a:solidFill>
                <a:latin typeface="Tahoma" pitchFamily="-65" charset="0"/>
              </a:rPr>
              <a:t> 16</a:t>
            </a:r>
          </a:p>
          <a:p>
            <a:r>
              <a:rPr lang="en-US" sz="1200" dirty="0">
                <a:solidFill>
                  <a:srgbClr val="000000"/>
                </a:solidFill>
                <a:latin typeface="Tahoma" pitchFamily="-65" charset="0"/>
              </a:rPr>
              <a:t>K.A. </a:t>
            </a:r>
            <a:r>
              <a:rPr lang="en-US" sz="1200" dirty="0" err="1">
                <a:solidFill>
                  <a:srgbClr val="000000"/>
                </a:solidFill>
                <a:latin typeface="Tahoma" pitchFamily="-65" charset="0"/>
              </a:rPr>
              <a:t>McGreer</a:t>
            </a:r>
            <a:r>
              <a:rPr lang="en-US" sz="1200" dirty="0">
                <a:solidFill>
                  <a:srgbClr val="000000"/>
                </a:solidFill>
                <a:latin typeface="Tahoma" pitchFamily="-65" charset="0"/>
              </a:rPr>
              <a:t>, 1996, IEEE </a:t>
            </a:r>
            <a:r>
              <a:rPr lang="en-US" sz="1200" dirty="0" err="1">
                <a:solidFill>
                  <a:srgbClr val="000000"/>
                </a:solidFill>
                <a:latin typeface="Tahoma" pitchFamily="-65" charset="0"/>
              </a:rPr>
              <a:t>Phot</a:t>
            </a:r>
            <a:r>
              <a:rPr lang="en-US" sz="1200" dirty="0">
                <a:solidFill>
                  <a:srgbClr val="000000"/>
                </a:solidFill>
                <a:latin typeface="Tahoma" pitchFamily="-65" charset="0"/>
              </a:rPr>
              <a:t>. Tech. 8</a:t>
            </a:r>
          </a:p>
        </p:txBody>
      </p:sp>
      <p:sp>
        <p:nvSpPr>
          <p:cNvPr id="82956" name="Rectangle 12"/>
          <p:cNvSpPr>
            <a:spLocks noChangeArrowheads="1"/>
          </p:cNvSpPr>
          <p:nvPr/>
        </p:nvSpPr>
        <p:spPr bwMode="auto">
          <a:xfrm>
            <a:off x="4343400" y="685800"/>
            <a:ext cx="44196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r>
              <a:rPr lang="en-US" sz="1800" i="1" dirty="0">
                <a:solidFill>
                  <a:srgbClr val="000000"/>
                </a:solidFill>
                <a:latin typeface="Helvetica" pitchFamily="-65" charset="0"/>
              </a:rPr>
              <a:t>curved grating in parallel plate waveguide</a:t>
            </a:r>
          </a:p>
        </p:txBody>
      </p:sp>
      <p:pic>
        <p:nvPicPr>
          <p:cNvPr id="82957" name="Picture 13" descr="rowland3"/>
          <p:cNvPicPr>
            <a:picLocks noChangeAspect="1" noChangeArrowheads="1"/>
          </p:cNvPicPr>
          <p:nvPr/>
        </p:nvPicPr>
        <p:blipFill>
          <a:blip r:embed="rId5"/>
          <a:srcRect l="2531"/>
          <a:stretch>
            <a:fillRect/>
          </a:stretch>
        </p:blipFill>
        <p:spPr bwMode="auto">
          <a:xfrm>
            <a:off x="4724400" y="1066800"/>
            <a:ext cx="3657600" cy="3232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2958" name="Picture 14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7315200" y="4038600"/>
            <a:ext cx="1643063" cy="2133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474" name="Text Box 2"/>
          <p:cNvSpPr txBox="1">
            <a:spLocks noChangeArrowheads="1"/>
          </p:cNvSpPr>
          <p:nvPr/>
        </p:nvSpPr>
        <p:spPr bwMode="auto">
          <a:xfrm>
            <a:off x="0" y="0"/>
            <a:ext cx="9144000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 algn="ctr" eaLnBrk="0" hangingPunct="0"/>
            <a:r>
              <a:rPr lang="en-US" sz="2800" dirty="0">
                <a:solidFill>
                  <a:srgbClr val="000000"/>
                </a:solidFill>
              </a:rPr>
              <a:t>Z-Spec: wideband direct detection spectroscopy</a:t>
            </a:r>
          </a:p>
        </p:txBody>
      </p:sp>
      <p:sp>
        <p:nvSpPr>
          <p:cNvPr id="233475" name="Text Box 3"/>
          <p:cNvSpPr txBox="1">
            <a:spLocks noChangeArrowheads="1"/>
          </p:cNvSpPr>
          <p:nvPr/>
        </p:nvSpPr>
        <p:spPr bwMode="auto">
          <a:xfrm>
            <a:off x="4343400" y="4432518"/>
            <a:ext cx="4495800" cy="18158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 eaLnBrk="0" hangingPunct="0"/>
            <a:r>
              <a:rPr lang="en-US" sz="1400" b="1" dirty="0">
                <a:solidFill>
                  <a:srgbClr val="000000"/>
                </a:solidFill>
                <a:latin typeface="Times New Roman" charset="0"/>
              </a:rPr>
              <a:t>Caltech</a:t>
            </a:r>
            <a:r>
              <a:rPr lang="en-US" sz="1400" dirty="0">
                <a:solidFill>
                  <a:srgbClr val="000000"/>
                </a:solidFill>
                <a:latin typeface="Times New Roman" charset="0"/>
              </a:rPr>
              <a:t>—</a:t>
            </a:r>
            <a:r>
              <a:rPr lang="en-US" sz="1400" i="1" dirty="0">
                <a:solidFill>
                  <a:srgbClr val="000000"/>
                </a:solidFill>
                <a:latin typeface="Times New Roman" charset="0"/>
              </a:rPr>
              <a:t>Bret Naylor</a:t>
            </a:r>
            <a:r>
              <a:rPr lang="en-US" sz="1400" dirty="0">
                <a:solidFill>
                  <a:srgbClr val="000000"/>
                </a:solidFill>
                <a:latin typeface="Times New Roman" charset="0"/>
              </a:rPr>
              <a:t>, Jonas </a:t>
            </a:r>
            <a:r>
              <a:rPr lang="en-US" sz="1400" dirty="0" err="1">
                <a:solidFill>
                  <a:srgbClr val="000000"/>
                </a:solidFill>
                <a:latin typeface="Times New Roman" charset="0"/>
              </a:rPr>
              <a:t>Zmuidzinas</a:t>
            </a:r>
            <a:endParaRPr lang="en-US" sz="1400" dirty="0">
              <a:solidFill>
                <a:srgbClr val="000000"/>
              </a:solidFill>
              <a:latin typeface="Times New Roman" charset="0"/>
            </a:endParaRPr>
          </a:p>
          <a:p>
            <a:pPr eaLnBrk="0" hangingPunct="0"/>
            <a:r>
              <a:rPr lang="en-US" sz="1400" b="1" dirty="0">
                <a:solidFill>
                  <a:srgbClr val="000000"/>
                </a:solidFill>
                <a:latin typeface="Times New Roman" charset="0"/>
              </a:rPr>
              <a:t>Cardiff</a:t>
            </a:r>
            <a:r>
              <a:rPr lang="en-US" sz="1400" dirty="0">
                <a:solidFill>
                  <a:srgbClr val="000000"/>
                </a:solidFill>
                <a:latin typeface="Times New Roman" charset="0"/>
              </a:rPr>
              <a:t>—Peter Ade</a:t>
            </a:r>
          </a:p>
          <a:p>
            <a:pPr eaLnBrk="0" hangingPunct="0"/>
            <a:r>
              <a:rPr lang="en-US" sz="1400" b="1" dirty="0">
                <a:solidFill>
                  <a:srgbClr val="000000"/>
                </a:solidFill>
                <a:latin typeface="Times New Roman" charset="0"/>
              </a:rPr>
              <a:t>CEA (France)</a:t>
            </a:r>
            <a:r>
              <a:rPr lang="en-US" sz="1400" dirty="0">
                <a:solidFill>
                  <a:srgbClr val="000000"/>
                </a:solidFill>
                <a:latin typeface="Times New Roman" charset="0"/>
              </a:rPr>
              <a:t>—Lionel </a:t>
            </a:r>
            <a:r>
              <a:rPr lang="en-US" sz="1400" dirty="0" err="1">
                <a:solidFill>
                  <a:srgbClr val="000000"/>
                </a:solidFill>
                <a:latin typeface="Times New Roman" charset="0"/>
              </a:rPr>
              <a:t>Duband</a:t>
            </a:r>
            <a:r>
              <a:rPr lang="en-US" sz="1400" dirty="0">
                <a:solidFill>
                  <a:srgbClr val="000000"/>
                </a:solidFill>
                <a:latin typeface="Times New Roman" charset="0"/>
              </a:rPr>
              <a:t>	</a:t>
            </a:r>
          </a:p>
          <a:p>
            <a:pPr eaLnBrk="0" hangingPunct="0"/>
            <a:r>
              <a:rPr lang="en-US" sz="1400" b="1" dirty="0">
                <a:solidFill>
                  <a:srgbClr val="000000"/>
                </a:solidFill>
                <a:latin typeface="Times New Roman" charset="0"/>
              </a:rPr>
              <a:t>Colorado</a:t>
            </a:r>
            <a:r>
              <a:rPr lang="en-US" sz="1400" dirty="0">
                <a:solidFill>
                  <a:srgbClr val="000000"/>
                </a:solidFill>
                <a:latin typeface="Times New Roman" charset="0"/>
              </a:rPr>
              <a:t>—</a:t>
            </a:r>
            <a:r>
              <a:rPr lang="en-US" sz="1400" i="1" dirty="0">
                <a:solidFill>
                  <a:srgbClr val="000000"/>
                </a:solidFill>
                <a:latin typeface="Times New Roman" charset="0"/>
              </a:rPr>
              <a:t>James Aguirre, </a:t>
            </a:r>
            <a:r>
              <a:rPr lang="en-US" sz="1400" i="1" dirty="0" err="1">
                <a:solidFill>
                  <a:srgbClr val="000000"/>
                </a:solidFill>
                <a:latin typeface="Times New Roman" charset="0"/>
              </a:rPr>
              <a:t>Lieko</a:t>
            </a:r>
            <a:r>
              <a:rPr lang="en-US" sz="1400" i="1" dirty="0">
                <a:solidFill>
                  <a:srgbClr val="000000"/>
                </a:solidFill>
                <a:latin typeface="Times New Roman" charset="0"/>
              </a:rPr>
              <a:t> Earle</a:t>
            </a:r>
            <a:r>
              <a:rPr lang="en-US" sz="1400" dirty="0">
                <a:solidFill>
                  <a:srgbClr val="000000"/>
                </a:solidFill>
                <a:latin typeface="Times New Roman" charset="0"/>
              </a:rPr>
              <a:t>, </a:t>
            </a:r>
            <a:r>
              <a:rPr lang="en-US" sz="1400" i="1" dirty="0">
                <a:solidFill>
                  <a:srgbClr val="000000"/>
                </a:solidFill>
                <a:latin typeface="Times New Roman" charset="0"/>
              </a:rPr>
              <a:t>Jason Glenn</a:t>
            </a:r>
            <a:r>
              <a:rPr lang="en-US" sz="1400" dirty="0">
                <a:solidFill>
                  <a:srgbClr val="000000"/>
                </a:solidFill>
                <a:latin typeface="Times New Roman" charset="0"/>
              </a:rPr>
              <a:t>, Phil Maloney, Corey Wood</a:t>
            </a:r>
          </a:p>
          <a:p>
            <a:pPr eaLnBrk="0" hangingPunct="0"/>
            <a:r>
              <a:rPr lang="en-US" sz="1400" b="1" dirty="0">
                <a:solidFill>
                  <a:srgbClr val="000000"/>
                </a:solidFill>
                <a:latin typeface="Times New Roman" charset="0"/>
              </a:rPr>
              <a:t>JPL</a:t>
            </a:r>
            <a:r>
              <a:rPr lang="en-US" sz="1400" dirty="0">
                <a:solidFill>
                  <a:srgbClr val="000000"/>
                </a:solidFill>
                <a:latin typeface="Times New Roman" charset="0"/>
              </a:rPr>
              <a:t>—Jamie Bock, </a:t>
            </a:r>
            <a:r>
              <a:rPr lang="en-US" sz="1400" i="1" dirty="0">
                <a:solidFill>
                  <a:srgbClr val="000000"/>
                </a:solidFill>
                <a:latin typeface="Times New Roman" charset="0"/>
              </a:rPr>
              <a:t>Matt Bradford</a:t>
            </a:r>
            <a:r>
              <a:rPr lang="en-US" sz="1400" dirty="0">
                <a:solidFill>
                  <a:srgbClr val="000000"/>
                </a:solidFill>
                <a:latin typeface="Times New Roman" charset="0"/>
              </a:rPr>
              <a:t>, </a:t>
            </a:r>
            <a:r>
              <a:rPr lang="en-US" sz="1400" dirty="0" err="1">
                <a:solidFill>
                  <a:srgbClr val="000000"/>
                </a:solidFill>
                <a:latin typeface="Times New Roman" charset="0"/>
              </a:rPr>
              <a:t>Hien</a:t>
            </a:r>
            <a:r>
              <a:rPr lang="en-US" sz="1400" dirty="0">
                <a:solidFill>
                  <a:srgbClr val="000000"/>
                </a:solidFill>
                <a:latin typeface="Times New Roman" charset="0"/>
              </a:rPr>
              <a:t> Nguyen</a:t>
            </a:r>
          </a:p>
          <a:p>
            <a:pPr eaLnBrk="0" hangingPunct="0"/>
            <a:r>
              <a:rPr lang="en-US" sz="1400" b="1" dirty="0">
                <a:solidFill>
                  <a:srgbClr val="000000"/>
                </a:solidFill>
                <a:latin typeface="Times New Roman" charset="0"/>
              </a:rPr>
              <a:t>ISAS (Japan)</a:t>
            </a:r>
            <a:r>
              <a:rPr lang="en-US" sz="1400" dirty="0">
                <a:solidFill>
                  <a:srgbClr val="000000"/>
                </a:solidFill>
                <a:latin typeface="Times New Roman" charset="0"/>
              </a:rPr>
              <a:t>—Hideo </a:t>
            </a:r>
            <a:r>
              <a:rPr lang="en-US" sz="1400" dirty="0" err="1">
                <a:solidFill>
                  <a:srgbClr val="000000"/>
                </a:solidFill>
                <a:latin typeface="Times New Roman" charset="0"/>
              </a:rPr>
              <a:t>Matsuhara</a:t>
            </a:r>
            <a:endParaRPr lang="en-US" sz="1400" dirty="0">
              <a:solidFill>
                <a:srgbClr val="000000"/>
              </a:solidFill>
              <a:latin typeface="Times New Roman" charset="0"/>
            </a:endParaRPr>
          </a:p>
          <a:p>
            <a:pPr eaLnBrk="0" hangingPunct="0"/>
            <a:r>
              <a:rPr lang="en-US" sz="1400" dirty="0">
                <a:solidFill>
                  <a:srgbClr val="000000"/>
                </a:solidFill>
                <a:latin typeface="Times New Roman" charset="0"/>
              </a:rPr>
              <a:t>	</a:t>
            </a:r>
          </a:p>
        </p:txBody>
      </p:sp>
      <p:sp>
        <p:nvSpPr>
          <p:cNvPr id="233476" name="Rectangle 4"/>
          <p:cNvSpPr>
            <a:spLocks noChangeArrowheads="1"/>
          </p:cNvSpPr>
          <p:nvPr/>
        </p:nvSpPr>
        <p:spPr bwMode="auto">
          <a:xfrm>
            <a:off x="4343400" y="1066800"/>
            <a:ext cx="4572000" cy="23083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 marL="171450" indent="-171450" eaLnBrk="0" hangingPunct="0"/>
            <a:r>
              <a:rPr lang="en-US" i="1" dirty="0">
                <a:solidFill>
                  <a:srgbClr val="000000"/>
                </a:solidFill>
                <a:latin typeface="Times New Roman" charset="0"/>
                <a:sym typeface="Symbol" charset="2"/>
              </a:rPr>
              <a:t>Parameters</a:t>
            </a:r>
          </a:p>
          <a:p>
            <a:pPr marL="171450" indent="-171450" eaLnBrk="0" hangingPunct="0">
              <a:buFontTx/>
              <a:buChar char="•"/>
            </a:pPr>
            <a:r>
              <a:rPr lang="en-US" dirty="0" err="1">
                <a:solidFill>
                  <a:srgbClr val="000000"/>
                </a:solidFill>
                <a:latin typeface="Times New Roman" charset="0"/>
                <a:sym typeface="Symbol" charset="2"/>
              </a:rPr>
              <a:t></a:t>
            </a:r>
            <a:r>
              <a:rPr lang="en-US" dirty="0">
                <a:solidFill>
                  <a:srgbClr val="000000"/>
                </a:solidFill>
                <a:latin typeface="Times New Roman" charset="0"/>
                <a:sym typeface="Symbol" charset="2"/>
              </a:rPr>
              <a:t> = 1.0 to 1.5 mm (CSO)</a:t>
            </a:r>
          </a:p>
          <a:p>
            <a:pPr marL="171450" indent="-171450" eaLnBrk="0" hangingPunct="0">
              <a:buFontTx/>
              <a:buChar char="•"/>
            </a:pPr>
            <a:r>
              <a:rPr lang="en-US" dirty="0">
                <a:solidFill>
                  <a:srgbClr val="000000"/>
                </a:solidFill>
                <a:latin typeface="Times New Roman" charset="0"/>
              </a:rPr>
              <a:t>160 </a:t>
            </a:r>
            <a:r>
              <a:rPr lang="en-US" dirty="0" err="1">
                <a:solidFill>
                  <a:srgbClr val="000000"/>
                </a:solidFill>
                <a:latin typeface="Times New Roman" charset="0"/>
              </a:rPr>
              <a:t>bolometers</a:t>
            </a:r>
            <a:endParaRPr lang="en-US" dirty="0">
              <a:solidFill>
                <a:srgbClr val="000000"/>
              </a:solidFill>
              <a:latin typeface="Times New Roman" charset="0"/>
            </a:endParaRPr>
          </a:p>
          <a:p>
            <a:pPr marL="171450" indent="-171450" eaLnBrk="0" hangingPunct="0">
              <a:buFontTx/>
              <a:buChar char="•"/>
            </a:pPr>
            <a:r>
              <a:rPr lang="en-US" dirty="0" err="1">
                <a:solidFill>
                  <a:srgbClr val="000000"/>
                </a:solidFill>
                <a:latin typeface="Times New Roman" charset="0"/>
                <a:sym typeface="Symbol" charset="2"/>
              </a:rPr>
              <a:t></a:t>
            </a:r>
            <a:r>
              <a:rPr lang="en-US" dirty="0">
                <a:solidFill>
                  <a:srgbClr val="000000"/>
                </a:solidFill>
                <a:latin typeface="Times New Roman" charset="0"/>
              </a:rPr>
              <a:t> ~ 900 MHz, </a:t>
            </a:r>
            <a:r>
              <a:rPr lang="en-US" dirty="0" err="1">
                <a:solidFill>
                  <a:srgbClr val="000000"/>
                </a:solidFill>
                <a:latin typeface="Times New Roman" charset="0"/>
                <a:sym typeface="Symbol" charset="2"/>
              </a:rPr>
              <a:t>v</a:t>
            </a:r>
            <a:r>
              <a:rPr lang="en-US" dirty="0">
                <a:solidFill>
                  <a:srgbClr val="000000"/>
                </a:solidFill>
                <a:latin typeface="Times New Roman" charset="0"/>
                <a:sym typeface="Symbol" charset="2"/>
              </a:rPr>
              <a:t> ~ 1,000 km s</a:t>
            </a:r>
            <a:r>
              <a:rPr lang="en-US" baseline="30000" dirty="0">
                <a:solidFill>
                  <a:srgbClr val="000000"/>
                </a:solidFill>
                <a:latin typeface="Times New Roman" charset="0"/>
                <a:sym typeface="Symbol" charset="2"/>
              </a:rPr>
              <a:t>-1</a:t>
            </a:r>
          </a:p>
          <a:p>
            <a:pPr marL="171450" indent="-171450" eaLnBrk="0" hangingPunct="0">
              <a:buFontTx/>
              <a:buChar char="•"/>
            </a:pPr>
            <a:r>
              <a:rPr lang="en-US" dirty="0">
                <a:solidFill>
                  <a:srgbClr val="000000"/>
                </a:solidFill>
                <a:latin typeface="Times New Roman" charset="0"/>
              </a:rPr>
              <a:t>Compact, stackable waveguide-coupled diffraction grating:  technology demonstration for future instruments (e.g., BLISS, SAFIR, …)</a:t>
            </a:r>
            <a:endParaRPr lang="en-US" sz="2400" dirty="0">
              <a:solidFill>
                <a:srgbClr val="000000"/>
              </a:solidFill>
              <a:latin typeface="Times New Roman" charset="0"/>
            </a:endParaRPr>
          </a:p>
        </p:txBody>
      </p:sp>
      <p:sp>
        <p:nvSpPr>
          <p:cNvPr id="233477" name="Text Box 5"/>
          <p:cNvSpPr txBox="1">
            <a:spLocks noChangeArrowheads="1"/>
          </p:cNvSpPr>
          <p:nvPr/>
        </p:nvSpPr>
        <p:spPr bwMode="auto">
          <a:xfrm>
            <a:off x="2209800" y="6003925"/>
            <a:ext cx="3484548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pPr eaLnBrk="0" hangingPunct="0"/>
            <a:r>
              <a:rPr lang="en-US" sz="2400">
                <a:solidFill>
                  <a:srgbClr val="000000"/>
                </a:solidFill>
                <a:latin typeface="Times New Roman" charset="0"/>
              </a:rPr>
              <a:t>60 mK ADR</a:t>
            </a:r>
          </a:p>
          <a:p>
            <a:pPr eaLnBrk="0" hangingPunct="0"/>
            <a:r>
              <a:rPr lang="en-US" sz="1600">
                <a:solidFill>
                  <a:srgbClr val="000000"/>
                </a:solidFill>
                <a:latin typeface="Times New Roman" charset="0"/>
              </a:rPr>
              <a:t>(Salt pill courtesy Peter Timbie’s group)</a:t>
            </a:r>
          </a:p>
        </p:txBody>
      </p:sp>
      <p:sp>
        <p:nvSpPr>
          <p:cNvPr id="233478" name="Text Box 6"/>
          <p:cNvSpPr txBox="1">
            <a:spLocks noChangeArrowheads="1"/>
          </p:cNvSpPr>
          <p:nvPr/>
        </p:nvSpPr>
        <p:spPr bwMode="auto">
          <a:xfrm>
            <a:off x="0" y="5883275"/>
            <a:ext cx="1828800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 eaLnBrk="0" hangingPunct="0"/>
            <a:r>
              <a:rPr lang="en-US" sz="2400" baseline="30000">
                <a:solidFill>
                  <a:srgbClr val="000000"/>
                </a:solidFill>
                <a:latin typeface="Times New Roman" charset="0"/>
              </a:rPr>
              <a:t>3</a:t>
            </a:r>
            <a:r>
              <a:rPr lang="en-US" sz="2400">
                <a:solidFill>
                  <a:srgbClr val="000000"/>
                </a:solidFill>
                <a:latin typeface="Times New Roman" charset="0"/>
              </a:rPr>
              <a:t>He/</a:t>
            </a:r>
            <a:r>
              <a:rPr lang="en-US" sz="2400" baseline="30000">
                <a:solidFill>
                  <a:srgbClr val="000000"/>
                </a:solidFill>
                <a:latin typeface="Times New Roman" charset="0"/>
              </a:rPr>
              <a:t>4</a:t>
            </a:r>
            <a:r>
              <a:rPr lang="en-US" sz="2400">
                <a:solidFill>
                  <a:srgbClr val="000000"/>
                </a:solidFill>
                <a:latin typeface="Times New Roman" charset="0"/>
              </a:rPr>
              <a:t>He Fridge</a:t>
            </a:r>
          </a:p>
        </p:txBody>
      </p:sp>
      <p:pic>
        <p:nvPicPr>
          <p:cNvPr id="233479" name="Picture 7" descr="zspec_guts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81000" y="1676400"/>
            <a:ext cx="3289300" cy="4267200"/>
          </a:xfrm>
          <a:prstGeom prst="rect">
            <a:avLst/>
          </a:prstGeom>
          <a:noFill/>
        </p:spPr>
      </p:pic>
      <p:sp>
        <p:nvSpPr>
          <p:cNvPr id="233480" name="Line 8"/>
          <p:cNvSpPr>
            <a:spLocks noChangeShapeType="1"/>
          </p:cNvSpPr>
          <p:nvPr/>
        </p:nvSpPr>
        <p:spPr bwMode="auto">
          <a:xfrm flipH="1" flipV="1">
            <a:off x="2590800" y="5181600"/>
            <a:ext cx="76200" cy="914400"/>
          </a:xfrm>
          <a:prstGeom prst="line">
            <a:avLst/>
          </a:prstGeom>
          <a:noFill/>
          <a:ln w="50800">
            <a:solidFill>
              <a:srgbClr val="66FFFF"/>
            </a:solidFill>
            <a:round/>
            <a:headEnd/>
            <a:tailEnd type="triangle" w="lg" len="lg"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233481" name="Line 9"/>
          <p:cNvSpPr>
            <a:spLocks noChangeShapeType="1"/>
          </p:cNvSpPr>
          <p:nvPr/>
        </p:nvSpPr>
        <p:spPr bwMode="auto">
          <a:xfrm flipV="1">
            <a:off x="1066800" y="5257800"/>
            <a:ext cx="457200" cy="1219200"/>
          </a:xfrm>
          <a:prstGeom prst="line">
            <a:avLst/>
          </a:prstGeom>
          <a:noFill/>
          <a:ln w="50800">
            <a:solidFill>
              <a:srgbClr val="66FFFF"/>
            </a:solidFill>
            <a:round/>
            <a:headEnd/>
            <a:tailEnd type="triangle" w="lg" len="lg"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233484" name="Text Box 12"/>
          <p:cNvSpPr txBox="1">
            <a:spLocks noChangeArrowheads="1"/>
          </p:cNvSpPr>
          <p:nvPr/>
        </p:nvSpPr>
        <p:spPr bwMode="auto">
          <a:xfrm>
            <a:off x="762000" y="838200"/>
            <a:ext cx="2438400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 eaLnBrk="0" hangingPunct="0"/>
            <a:r>
              <a:rPr lang="en-US" sz="2400">
                <a:solidFill>
                  <a:srgbClr val="000000"/>
                </a:solidFill>
                <a:latin typeface="Times New Roman" charset="0"/>
              </a:rPr>
              <a:t>WaFIRS Grating:  </a:t>
            </a:r>
          </a:p>
          <a:p>
            <a:pPr eaLnBrk="0" hangingPunct="0"/>
            <a:r>
              <a:rPr lang="en-US" sz="2400">
                <a:solidFill>
                  <a:srgbClr val="000000"/>
                </a:solidFill>
                <a:latin typeface="Times New Roman" charset="0"/>
              </a:rPr>
              <a:t>62 </a:t>
            </a:r>
            <a:r>
              <a:rPr lang="en-US" sz="2400">
                <a:solidFill>
                  <a:srgbClr val="000000"/>
                </a:solidFill>
                <a:latin typeface="Times New Roman" charset="0"/>
                <a:ea typeface="Times New Roman" charset="0"/>
                <a:cs typeface="Times New Roman" charset="0"/>
              </a:rPr>
              <a:t>× </a:t>
            </a:r>
            <a:r>
              <a:rPr lang="en-US" sz="2400">
                <a:solidFill>
                  <a:srgbClr val="000000"/>
                </a:solidFill>
                <a:latin typeface="Times New Roman" charset="0"/>
              </a:rPr>
              <a:t>48 </a:t>
            </a:r>
            <a:r>
              <a:rPr lang="en-US" sz="2400">
                <a:solidFill>
                  <a:srgbClr val="000000"/>
                </a:solidFill>
                <a:latin typeface="Times New Roman" charset="0"/>
                <a:ea typeface="Times New Roman" charset="0"/>
                <a:cs typeface="Times New Roman" charset="0"/>
              </a:rPr>
              <a:t>× 3.3 </a:t>
            </a:r>
            <a:r>
              <a:rPr lang="en-US" sz="2400">
                <a:solidFill>
                  <a:srgbClr val="000000"/>
                </a:solidFill>
                <a:latin typeface="Times New Roman" charset="0"/>
              </a:rPr>
              <a:t>cm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762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990600" y="152400"/>
            <a:ext cx="7772400" cy="685800"/>
          </a:xfrm>
          <a:noFill/>
          <a:ln>
            <a:miter lim="800000"/>
            <a:headEnd/>
            <a:tailEnd/>
          </a:ln>
        </p:spPr>
        <p:txBody>
          <a:bodyPr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sz="3200" dirty="0">
                <a:solidFill>
                  <a:srgbClr val="000000"/>
                </a:solidFill>
              </a:rPr>
              <a:t>Z-Spec high-</a:t>
            </a:r>
            <a:r>
              <a:rPr lang="en-US" sz="3200" dirty="0" err="1">
                <a:solidFill>
                  <a:srgbClr val="000000"/>
                </a:solidFill>
              </a:rPr>
              <a:t>redshift</a:t>
            </a:r>
            <a:r>
              <a:rPr lang="en-US" sz="3200" dirty="0">
                <a:solidFill>
                  <a:srgbClr val="000000"/>
                </a:solidFill>
              </a:rPr>
              <a:t> measurements</a:t>
            </a:r>
            <a:endParaRPr lang="en-US" dirty="0">
              <a:solidFill>
                <a:srgbClr val="000000"/>
              </a:solidFill>
            </a:endParaRPr>
          </a:p>
        </p:txBody>
      </p:sp>
      <p:pic>
        <p:nvPicPr>
          <p:cNvPr id="117764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52400" y="914400"/>
            <a:ext cx="1981200" cy="198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17780" name="Rectangle 20"/>
          <p:cNvSpPr>
            <a:spLocks noChangeArrowheads="1"/>
          </p:cNvSpPr>
          <p:nvPr/>
        </p:nvSpPr>
        <p:spPr bwMode="auto">
          <a:xfrm>
            <a:off x="228600" y="2438400"/>
            <a:ext cx="1112504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600">
                <a:solidFill>
                  <a:srgbClr val="000000"/>
                </a:solidFill>
              </a:rPr>
              <a:t>HST optical</a:t>
            </a:r>
          </a:p>
        </p:txBody>
      </p:sp>
      <p:sp>
        <p:nvSpPr>
          <p:cNvPr id="117766" name="Rectangle 6"/>
          <p:cNvSpPr>
            <a:spLocks noChangeArrowheads="1"/>
          </p:cNvSpPr>
          <p:nvPr/>
        </p:nvSpPr>
        <p:spPr bwMode="auto">
          <a:xfrm>
            <a:off x="152400" y="3151188"/>
            <a:ext cx="1981200" cy="2862322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r>
              <a:rPr lang="en-US" sz="1400" b="1" u="sng" dirty="0">
                <a:solidFill>
                  <a:srgbClr val="000000"/>
                </a:solidFill>
              </a:rPr>
              <a:t>Cloverleaf host galaxy:</a:t>
            </a:r>
            <a:br>
              <a:rPr lang="en-US" sz="1400" b="1" u="sng" dirty="0">
                <a:solidFill>
                  <a:srgbClr val="000000"/>
                </a:solidFill>
              </a:rPr>
            </a:br>
            <a:endParaRPr lang="en-US" sz="800" dirty="0">
              <a:solidFill>
                <a:srgbClr val="000000"/>
              </a:solidFill>
            </a:endParaRPr>
          </a:p>
          <a:p>
            <a:pPr>
              <a:buFontTx/>
              <a:buChar char="•"/>
            </a:pPr>
            <a:r>
              <a:rPr lang="en-US" sz="1200" dirty="0">
                <a:solidFill>
                  <a:srgbClr val="000000"/>
                </a:solidFill>
              </a:rPr>
              <a:t>A powerful </a:t>
            </a:r>
            <a:r>
              <a:rPr lang="en-US" sz="1200" dirty="0" err="1">
                <a:solidFill>
                  <a:srgbClr val="000000"/>
                </a:solidFill>
              </a:rPr>
              <a:t>lensed</a:t>
            </a:r>
            <a:r>
              <a:rPr lang="en-US" sz="1200" dirty="0">
                <a:solidFill>
                  <a:srgbClr val="000000"/>
                </a:solidFill>
              </a:rPr>
              <a:t> system, originally detected in </a:t>
            </a:r>
            <a:r>
              <a:rPr lang="en-US" sz="1200" dirty="0" err="1">
                <a:solidFill>
                  <a:srgbClr val="000000"/>
                </a:solidFill>
              </a:rPr>
              <a:t>submillimeter</a:t>
            </a:r>
            <a:r>
              <a:rPr lang="en-US" sz="1200" dirty="0">
                <a:solidFill>
                  <a:srgbClr val="000000"/>
                </a:solidFill>
              </a:rPr>
              <a:t> (</a:t>
            </a:r>
            <a:r>
              <a:rPr lang="en-US" sz="1200" dirty="0" err="1">
                <a:solidFill>
                  <a:srgbClr val="000000"/>
                </a:solidFill>
              </a:rPr>
              <a:t>redshifted</a:t>
            </a:r>
            <a:r>
              <a:rPr lang="en-US" sz="1200" dirty="0">
                <a:solidFill>
                  <a:srgbClr val="000000"/>
                </a:solidFill>
              </a:rPr>
              <a:t> dust) by </a:t>
            </a:r>
            <a:r>
              <a:rPr lang="en-US" sz="1200" dirty="0" err="1">
                <a:solidFill>
                  <a:srgbClr val="000000"/>
                </a:solidFill>
              </a:rPr>
              <a:t>Barvainis</a:t>
            </a:r>
            <a:r>
              <a:rPr lang="en-US" sz="1200" dirty="0">
                <a:solidFill>
                  <a:srgbClr val="000000"/>
                </a:solidFill>
              </a:rPr>
              <a:t> et al. (1992).</a:t>
            </a:r>
            <a:br>
              <a:rPr lang="en-US" sz="1200" dirty="0">
                <a:solidFill>
                  <a:srgbClr val="000000"/>
                </a:solidFill>
              </a:rPr>
            </a:br>
            <a:r>
              <a:rPr lang="en-US" sz="1200" dirty="0">
                <a:solidFill>
                  <a:srgbClr val="000000"/>
                </a:solidFill>
              </a:rPr>
              <a:t>* CO 4-3 and 7-6 detected with IRAM 30m and </a:t>
            </a:r>
            <a:r>
              <a:rPr lang="en-US" sz="1200" dirty="0" err="1">
                <a:solidFill>
                  <a:srgbClr val="000000"/>
                </a:solidFill>
              </a:rPr>
              <a:t>PdB</a:t>
            </a:r>
            <a:r>
              <a:rPr lang="en-US" sz="1200" dirty="0">
                <a:solidFill>
                  <a:srgbClr val="000000"/>
                </a:solidFill>
              </a:rPr>
              <a:t> interferometer (same group in 1994).</a:t>
            </a:r>
          </a:p>
          <a:p>
            <a:pPr>
              <a:buFontTx/>
              <a:buChar char="•"/>
            </a:pPr>
            <a:endParaRPr lang="en-US" sz="800" dirty="0">
              <a:solidFill>
                <a:srgbClr val="000000"/>
              </a:solidFill>
            </a:endParaRPr>
          </a:p>
          <a:p>
            <a:r>
              <a:rPr lang="en-US" sz="1400" b="1" u="sng" dirty="0">
                <a:solidFill>
                  <a:srgbClr val="000000"/>
                </a:solidFill>
              </a:rPr>
              <a:t>Z-Spec at CSO: </a:t>
            </a:r>
            <a:endParaRPr lang="en-US" sz="1400" b="1" dirty="0">
              <a:solidFill>
                <a:srgbClr val="000000"/>
              </a:solidFill>
            </a:endParaRPr>
          </a:p>
          <a:p>
            <a:r>
              <a:rPr lang="en-US" sz="1400" b="1" dirty="0">
                <a:solidFill>
                  <a:srgbClr val="000000"/>
                </a:solidFill>
              </a:rPr>
              <a:t>3 new lines including 2 highest-J transitions!</a:t>
            </a:r>
          </a:p>
        </p:txBody>
      </p:sp>
      <p:pic>
        <p:nvPicPr>
          <p:cNvPr id="20" name="Picture 19" descr="cloverleaf_spec.pdf"/>
          <p:cNvPicPr>
            <a:picLocks noChangeAspect="1"/>
          </p:cNvPicPr>
          <p:nvPr/>
        </p:nvPicPr>
        <mc:AlternateContent>
          <mc:Choice xmlns:ma="http://schemas.microsoft.com/office/mac/drawingml/2008/main" Requires="ma">
            <p:blipFill>
              <a:blip r:embed="rId3"/>
              <a:stretch>
                <a:fillRect/>
              </a:stretch>
            </p:blipFill>
          </mc:Choice>
          <mc:Fallback>
            <p:blipFill>
              <a:blip r:embed="rId4"/>
              <a:stretch>
                <a:fillRect/>
              </a:stretch>
            </p:blipFill>
          </mc:Fallback>
        </mc:AlternateContent>
        <p:spPr>
          <a:xfrm>
            <a:off x="2178352" y="1005718"/>
            <a:ext cx="6889448" cy="4876800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7" name="TextBox 6"/>
          <p:cNvSpPr txBox="1"/>
          <p:nvPr/>
        </p:nvSpPr>
        <p:spPr>
          <a:xfrm>
            <a:off x="4615484" y="5943600"/>
            <a:ext cx="1966504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 smtClean="0">
                <a:solidFill>
                  <a:srgbClr val="000000"/>
                </a:solidFill>
              </a:rPr>
              <a:t>Bradford et al. 2009, </a:t>
            </a:r>
            <a:r>
              <a:rPr lang="en-US" sz="1000" dirty="0" err="1" smtClean="0">
                <a:solidFill>
                  <a:srgbClr val="000000"/>
                </a:solidFill>
              </a:rPr>
              <a:t>ApJ</a:t>
            </a:r>
            <a:r>
              <a:rPr lang="en-US" sz="1000" dirty="0" smtClean="0">
                <a:solidFill>
                  <a:srgbClr val="000000"/>
                </a:solidFill>
              </a:rPr>
              <a:t> (in press)</a:t>
            </a:r>
            <a:endParaRPr lang="en-US" sz="1000" dirty="0">
              <a:solidFill>
                <a:srgbClr val="00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6200"/>
            <a:ext cx="8229600" cy="9144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Alternative concepts for </a:t>
            </a:r>
            <a:r>
              <a:rPr lang="en-US" dirty="0" err="1" smtClean="0"/>
              <a:t>submm</a:t>
            </a:r>
            <a:r>
              <a:rPr lang="en-US" dirty="0" smtClean="0"/>
              <a:t> MOS</a:t>
            </a:r>
            <a:endParaRPr lang="en-US" dirty="0"/>
          </a:p>
        </p:txBody>
      </p:sp>
      <p:pic>
        <p:nvPicPr>
          <p:cNvPr id="4" name="Picture 3" descr="si_grating_xdispersed.pdf"/>
          <p:cNvPicPr>
            <a:picLocks noChangeAspect="1"/>
          </p:cNvPicPr>
          <p:nvPr/>
        </p:nvPicPr>
        <mc:AlternateContent>
          <mc:Choice xmlns:ma="http://schemas.microsoft.com/office/mac/drawingml/2008/main" Requires="ma">
            <p:blipFill>
              <a:blip r:embed="rId2"/>
              <a:stretch>
                <a:fillRect/>
              </a:stretch>
            </p:blipFill>
          </mc:Choice>
          <mc:Fallback>
            <p:blipFill>
              <a:blip r:embed="rId3"/>
              <a:stretch>
                <a:fillRect/>
              </a:stretch>
            </p:blipFill>
          </mc:Fallback>
        </mc:AlternateContent>
        <p:spPr>
          <a:xfrm>
            <a:off x="5455641" y="972586"/>
            <a:ext cx="3231159" cy="4971014"/>
          </a:xfrm>
          <a:prstGeom prst="rect">
            <a:avLst/>
          </a:prstGeom>
        </p:spPr>
      </p:pic>
      <p:pic>
        <p:nvPicPr>
          <p:cNvPr id="5" name="Picture 4" descr="pizza.jpg"/>
          <p:cNvPicPr>
            <a:picLocks noChangeAspect="1"/>
          </p:cNvPicPr>
          <p:nvPr/>
        </p:nvPicPr>
        <p:blipFill>
          <a:blip r:embed="rId4"/>
          <a:srcRect l="13333" t="17578" r="11556" b="40078"/>
          <a:stretch>
            <a:fillRect/>
          </a:stretch>
        </p:blipFill>
        <p:spPr>
          <a:xfrm rot="16200000">
            <a:off x="-130551" y="1487663"/>
            <a:ext cx="5047213" cy="3595888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76200" y="5943600"/>
            <a:ext cx="4845835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 smtClean="0"/>
              <a:t>Planar superconducting spectrometer</a:t>
            </a:r>
          </a:p>
          <a:p>
            <a:pPr algn="ctr"/>
            <a:r>
              <a:rPr lang="en-US" dirty="0" smtClean="0"/>
              <a:t>Moseley et al. </a:t>
            </a:r>
            <a:r>
              <a:rPr lang="en-US" dirty="0" err="1" smtClean="0"/>
              <a:t>uSPEC</a:t>
            </a:r>
            <a:r>
              <a:rPr lang="en-US" dirty="0" smtClean="0"/>
              <a:t> proposal – SPICA instrument</a:t>
            </a:r>
          </a:p>
          <a:p>
            <a:pPr algn="ctr"/>
            <a:r>
              <a:rPr lang="en-US" dirty="0" smtClean="0"/>
              <a:t>(also Zmuidzinas &amp; </a:t>
            </a:r>
            <a:r>
              <a:rPr lang="en-US" dirty="0" err="1" smtClean="0"/>
              <a:t>Schoelkopf</a:t>
            </a:r>
            <a:r>
              <a:rPr lang="en-US" dirty="0" smtClean="0"/>
              <a:t>, 1999)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37278" y="6019800"/>
            <a:ext cx="309712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 smtClean="0"/>
              <a:t>Cross-dispersed silicon gratings</a:t>
            </a:r>
          </a:p>
          <a:p>
            <a:pPr algn="ctr"/>
            <a:r>
              <a:rPr lang="en-US" dirty="0" smtClean="0"/>
              <a:t>IR version: D. Jaffe et al.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6038"/>
            <a:ext cx="8229600" cy="944562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C+ can be used for </a:t>
            </a:r>
            <a:r>
              <a:rPr lang="en-US" dirty="0" err="1" smtClean="0"/>
              <a:t>redshifts</a:t>
            </a:r>
            <a:r>
              <a:rPr lang="en-US" dirty="0" smtClean="0"/>
              <a:t> with CCAT</a:t>
            </a:r>
            <a:endParaRPr lang="en-US" dirty="0"/>
          </a:p>
        </p:txBody>
      </p:sp>
      <p:pic>
        <p:nvPicPr>
          <p:cNvPr id="4" name="Picture 3" descr="CII_detectability_CCAT.pdf"/>
          <p:cNvPicPr>
            <a:picLocks noChangeAspect="1"/>
          </p:cNvPicPr>
          <p:nvPr/>
        </p:nvPicPr>
        <mc:AlternateContent>
          <mc:Choice xmlns:ma="http://schemas.microsoft.com/office/mac/drawingml/2008/main" Requires="ma">
            <p:blipFill>
              <a:blip r:embed="rId2"/>
              <a:srcRect l="9091" r="9091"/>
              <a:stretch>
                <a:fillRect/>
              </a:stretch>
            </p:blipFill>
          </mc:Choice>
          <mc:Fallback>
            <p:blipFill>
              <a:blip r:embed="rId3"/>
              <a:srcRect l="9091" r="9091"/>
              <a:stretch>
                <a:fillRect/>
              </a:stretch>
            </p:blipFill>
          </mc:Fallback>
        </mc:AlternateContent>
        <p:spPr>
          <a:xfrm>
            <a:off x="1295400" y="914400"/>
            <a:ext cx="6148243" cy="580730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Other science topics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Star formation</a:t>
            </a:r>
          </a:p>
          <a:p>
            <a:pPr lvl="1"/>
            <a:r>
              <a:rPr lang="en-US" dirty="0" smtClean="0"/>
              <a:t>Survey for cold </a:t>
            </a:r>
            <a:r>
              <a:rPr lang="en-US" dirty="0" err="1" smtClean="0"/>
              <a:t>prestellar</a:t>
            </a:r>
            <a:r>
              <a:rPr lang="en-US" dirty="0" smtClean="0"/>
              <a:t> cores</a:t>
            </a:r>
          </a:p>
          <a:p>
            <a:pPr lvl="1"/>
            <a:r>
              <a:rPr lang="en-US" dirty="0" smtClean="0"/>
              <a:t>Does stellar IMF follow the core mass function?</a:t>
            </a:r>
          </a:p>
          <a:p>
            <a:r>
              <a:rPr lang="en-US" dirty="0" smtClean="0"/>
              <a:t>Debris disks</a:t>
            </a:r>
          </a:p>
          <a:p>
            <a:pPr lvl="1"/>
            <a:r>
              <a:rPr lang="en-US" dirty="0" smtClean="0"/>
              <a:t>Imaging at 3”.5 resolution</a:t>
            </a:r>
          </a:p>
          <a:p>
            <a:pPr lvl="1"/>
            <a:r>
              <a:rPr lang="en-US" dirty="0" smtClean="0"/>
              <a:t>Searching for debris disks in stellar clusters (requires wide FOV)</a:t>
            </a:r>
          </a:p>
          <a:p>
            <a:r>
              <a:rPr lang="en-US" dirty="0" smtClean="0"/>
              <a:t>Outer solar system - </a:t>
            </a:r>
            <a:r>
              <a:rPr lang="en-US" dirty="0" err="1" smtClean="0"/>
              <a:t>TNOs</a:t>
            </a:r>
            <a:endParaRPr lang="en-US" dirty="0" smtClean="0"/>
          </a:p>
          <a:p>
            <a:r>
              <a:rPr lang="en-US" dirty="0" err="1" smtClean="0"/>
              <a:t>Sunyaev-Zeldovich</a:t>
            </a:r>
            <a:r>
              <a:rPr lang="en-US" dirty="0" smtClean="0"/>
              <a:t> surveys</a:t>
            </a:r>
          </a:p>
          <a:p>
            <a:r>
              <a:rPr lang="en-US" dirty="0" err="1" smtClean="0"/>
              <a:t>GRBs</a:t>
            </a:r>
            <a:r>
              <a:rPr lang="en-US" dirty="0" smtClean="0"/>
              <a:t> ?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C8B836-DA62-ED49-83CD-D13E44120DDC}" type="slidenum">
              <a:rPr lang="en-US"/>
              <a:pPr/>
              <a:t>51</a:t>
            </a:fld>
            <a:endParaRPr lang="en-US"/>
          </a:p>
        </p:txBody>
      </p:sp>
      <p:sp>
        <p:nvSpPr>
          <p:cNvPr id="603138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52400"/>
            <a:ext cx="7315200" cy="685800"/>
          </a:xfrm>
        </p:spPr>
        <p:txBody>
          <a:bodyPr>
            <a:normAutofit fontScale="90000"/>
          </a:bodyPr>
          <a:lstStyle/>
          <a:p>
            <a:r>
              <a:rPr lang="en-US"/>
              <a:t>Debris Disks</a:t>
            </a:r>
          </a:p>
        </p:txBody>
      </p:sp>
      <p:sp>
        <p:nvSpPr>
          <p:cNvPr id="603139" name="Text Box 3"/>
          <p:cNvSpPr txBox="1">
            <a:spLocks noChangeArrowheads="1"/>
          </p:cNvSpPr>
          <p:nvPr/>
        </p:nvSpPr>
        <p:spPr bwMode="auto">
          <a:xfrm>
            <a:off x="381000" y="4038600"/>
            <a:ext cx="8474075" cy="2292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 eaLnBrk="0" hangingPunct="0"/>
            <a:r>
              <a:rPr lang="en-US" sz="1600">
                <a:latin typeface="Verdana" charset="0"/>
              </a:rPr>
              <a:t>Image of Fomalhaut debris disk acquired with the CSO/SHARC II (Marsh et al. 2005, ApJ, 620, L47).  Left: The observed image which has 10</a:t>
            </a:r>
            <a:r>
              <a:rPr lang="en-US" sz="1600">
                <a:latin typeface="Verdana" charset="0"/>
                <a:ea typeface="Lucida Grande" charset="0"/>
                <a:cs typeface="Lucida Grande" charset="0"/>
              </a:rPr>
              <a:t>″</a:t>
            </a:r>
            <a:r>
              <a:rPr lang="en-US" sz="1600">
                <a:latin typeface="Verdana" charset="0"/>
              </a:rPr>
              <a:t> resolution and shows a complete ring of debris around the star.  Right: A resolution enhanced image with 3</a:t>
            </a:r>
            <a:r>
              <a:rPr lang="en-US" sz="1600">
                <a:latin typeface="Verdana" charset="0"/>
                <a:ea typeface="Lucida Grande" charset="0"/>
                <a:cs typeface="Lucida Grande" charset="0"/>
              </a:rPr>
              <a:t>″</a:t>
            </a:r>
            <a:r>
              <a:rPr lang="en-US" sz="1600">
                <a:latin typeface="Verdana" charset="0"/>
              </a:rPr>
              <a:t> resolution. CCAT will have this resolution intrinsically, with the capability to achieve ~1</a:t>
            </a:r>
            <a:r>
              <a:rPr lang="en-US" sz="1600">
                <a:latin typeface="Verdana" charset="0"/>
                <a:ea typeface="Lucida Grande" charset="0"/>
                <a:cs typeface="Lucida Grande" charset="0"/>
              </a:rPr>
              <a:t>″</a:t>
            </a:r>
            <a:r>
              <a:rPr lang="en-US" sz="1600">
                <a:latin typeface="Verdana" charset="0"/>
              </a:rPr>
              <a:t> resolution through image enhancement techniques.  From the CSO image, we can already infer the presence of a planet due to the asymmetry of the ring.  CCAT imaging should show substructure which will pinpoint the location of the planet.  The vertical bars in each image are 40</a:t>
            </a:r>
            <a:r>
              <a:rPr lang="en-US" sz="1600">
                <a:latin typeface="Verdana" charset="0"/>
                <a:ea typeface="Lucida Grande" charset="0"/>
                <a:cs typeface="Lucida Grande" charset="0"/>
              </a:rPr>
              <a:t>″</a:t>
            </a:r>
            <a:r>
              <a:rPr lang="en-US" sz="1600">
                <a:latin typeface="Verdana" charset="0"/>
              </a:rPr>
              <a:t> in length. </a:t>
            </a:r>
          </a:p>
        </p:txBody>
      </p:sp>
      <p:grpSp>
        <p:nvGrpSpPr>
          <p:cNvPr id="2" name="Group 4"/>
          <p:cNvGrpSpPr>
            <a:grpSpLocks/>
          </p:cNvGrpSpPr>
          <p:nvPr/>
        </p:nvGrpSpPr>
        <p:grpSpPr bwMode="auto">
          <a:xfrm>
            <a:off x="685800" y="914400"/>
            <a:ext cx="7543800" cy="2955925"/>
            <a:chOff x="432" y="576"/>
            <a:chExt cx="4752" cy="1862"/>
          </a:xfrm>
        </p:grpSpPr>
        <p:pic>
          <p:nvPicPr>
            <p:cNvPr id="603141" name="Picture 5" descr="Sharc2_fomalhaut"/>
            <p:cNvPicPr>
              <a:picLocks noChangeAspect="1" noChangeArrowheads="1"/>
            </p:cNvPicPr>
            <p:nvPr/>
          </p:nvPicPr>
          <p:blipFill>
            <a:blip r:embed="rId3"/>
            <a:srcRect l="35228" t="57808" r="13870" b="12282"/>
            <a:stretch>
              <a:fillRect/>
            </a:stretch>
          </p:blipFill>
          <p:spPr bwMode="auto">
            <a:xfrm>
              <a:off x="2945" y="576"/>
              <a:ext cx="2239" cy="186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603142" name="Picture 6" descr="Sharc2_fomalhaut"/>
            <p:cNvPicPr>
              <a:picLocks noChangeAspect="1" noChangeArrowheads="1"/>
            </p:cNvPicPr>
            <p:nvPr/>
          </p:nvPicPr>
          <p:blipFill>
            <a:blip r:embed="rId3"/>
            <a:srcRect l="35332" t="26167" r="13974" b="43922"/>
            <a:stretch>
              <a:fillRect/>
            </a:stretch>
          </p:blipFill>
          <p:spPr bwMode="auto">
            <a:xfrm>
              <a:off x="432" y="576"/>
              <a:ext cx="2229" cy="186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603143" name="Line 7"/>
            <p:cNvSpPr>
              <a:spLocks noChangeShapeType="1"/>
            </p:cNvSpPr>
            <p:nvPr/>
          </p:nvSpPr>
          <p:spPr bwMode="auto">
            <a:xfrm rot="-5400000">
              <a:off x="4244" y="1495"/>
              <a:ext cx="1303" cy="0"/>
            </a:xfrm>
            <a:prstGeom prst="line">
              <a:avLst/>
            </a:prstGeom>
            <a:noFill/>
            <a:ln w="9525">
              <a:solidFill>
                <a:srgbClr val="FFFFFF"/>
              </a:solidFill>
              <a:round/>
              <a:headEnd type="triangle" w="med" len="med"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03144" name="Line 8"/>
            <p:cNvSpPr>
              <a:spLocks noChangeShapeType="1"/>
            </p:cNvSpPr>
            <p:nvPr/>
          </p:nvSpPr>
          <p:spPr bwMode="auto">
            <a:xfrm rot="-5400000">
              <a:off x="1909" y="1495"/>
              <a:ext cx="1303" cy="0"/>
            </a:xfrm>
            <a:prstGeom prst="line">
              <a:avLst/>
            </a:prstGeom>
            <a:noFill/>
            <a:ln w="9525">
              <a:solidFill>
                <a:srgbClr val="FFFFFF"/>
              </a:solidFill>
              <a:round/>
              <a:headEnd type="triangle" w="med" len="med"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603145" name="Text Box 9"/>
          <p:cNvSpPr txBox="1">
            <a:spLocks noChangeArrowheads="1"/>
          </p:cNvSpPr>
          <p:nvPr/>
        </p:nvSpPr>
        <p:spPr bwMode="auto">
          <a:xfrm>
            <a:off x="7724775" y="2133600"/>
            <a:ext cx="579438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pPr eaLnBrk="0" hangingPunct="0"/>
            <a:r>
              <a:rPr lang="en-US" sz="1800">
                <a:latin typeface="Verdana" charset="0"/>
              </a:rPr>
              <a:t>40”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2000px-TheTransneptunians_73AU.svg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4572000"/>
          </a:xfrm>
          <a:prstGeom prst="rect">
            <a:avLst/>
          </a:prstGeom>
        </p:spPr>
      </p:pic>
      <p:pic>
        <p:nvPicPr>
          <p:cNvPr id="6" name="Picture 5" descr="Eris_and_dysnomia2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67001" y="3810000"/>
            <a:ext cx="3047999" cy="3032205"/>
          </a:xfrm>
          <a:prstGeom prst="rect">
            <a:avLst/>
          </a:prstGeom>
        </p:spPr>
      </p:pic>
      <p:pic>
        <p:nvPicPr>
          <p:cNvPr id="4" name="Picture 3" descr="Outersolarsystem_objectpositions_labels_comp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3886200"/>
            <a:ext cx="3029585" cy="2971800"/>
          </a:xfrm>
          <a:prstGeom prst="rect">
            <a:avLst/>
          </a:prstGeom>
        </p:spPr>
      </p:pic>
      <p:pic>
        <p:nvPicPr>
          <p:cNvPr id="5" name="Picture 4" descr="2000px-Eris_Orbit.svg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181600" y="3886200"/>
            <a:ext cx="3980815" cy="2973171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6200"/>
            <a:ext cx="8229600" cy="762000"/>
          </a:xfrm>
        </p:spPr>
        <p:txBody>
          <a:bodyPr/>
          <a:lstStyle/>
          <a:p>
            <a:r>
              <a:rPr lang="en-US" dirty="0" err="1" smtClean="0">
                <a:solidFill>
                  <a:schemeClr val="bg1"/>
                </a:solidFill>
              </a:rPr>
              <a:t>TNOs</a:t>
            </a:r>
            <a:r>
              <a:rPr lang="en-US" dirty="0" smtClean="0">
                <a:solidFill>
                  <a:schemeClr val="bg1"/>
                </a:solidFill>
              </a:rPr>
              <a:t> with CCAT</a:t>
            </a:r>
            <a:endParaRPr lang="en-US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TNOs</a:t>
            </a:r>
            <a:r>
              <a:rPr lang="en-US" dirty="0" smtClean="0"/>
              <a:t> with CCAT</a:t>
            </a:r>
            <a:endParaRPr lang="en-US" dirty="0"/>
          </a:p>
        </p:txBody>
      </p:sp>
      <p:pic>
        <p:nvPicPr>
          <p:cNvPr id="3" name="Picture 2" descr="KBOplot_v1.pdf"/>
          <p:cNvPicPr>
            <a:picLocks noChangeAspect="1"/>
          </p:cNvPicPr>
          <p:nvPr/>
        </p:nvPicPr>
        <mc:AlternateContent>
          <mc:Choice xmlns:ma="http://schemas.microsoft.com/office/mac/drawingml/2008/main" Requires="ma">
            <p:blipFill>
              <a:blip r:embed="rId2"/>
              <a:stretch>
                <a:fillRect/>
              </a:stretch>
            </p:blipFill>
          </mc:Choice>
          <mc:Fallback>
            <p:blipFill>
              <a:blip r:embed="rId3"/>
              <a:stretch>
                <a:fillRect/>
              </a:stretch>
            </p:blipFill>
          </mc:Fallback>
        </mc:AlternateContent>
        <p:spPr>
          <a:xfrm>
            <a:off x="457200" y="1219200"/>
            <a:ext cx="8229600" cy="54864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6200"/>
            <a:ext cx="8229600" cy="6858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SZ Surveys with CCAT ?</a:t>
            </a:r>
            <a:endParaRPr lang="en-US" dirty="0"/>
          </a:p>
        </p:txBody>
      </p:sp>
      <p:pic>
        <p:nvPicPr>
          <p:cNvPr id="3" name="Picture 2" descr="lueker_SPT_10_spectrum.pdf"/>
          <p:cNvPicPr>
            <a:picLocks noChangeAspect="1"/>
          </p:cNvPicPr>
          <p:nvPr/>
        </p:nvPicPr>
        <mc:AlternateContent>
          <mc:Choice xmlns:ma="http://schemas.microsoft.com/office/mac/drawingml/2008/main" Requires="ma">
            <p:blipFill>
              <a:blip r:embed="rId2"/>
              <a:stretch>
                <a:fillRect/>
              </a:stretch>
            </p:blipFill>
          </mc:Choice>
          <mc:Fallback>
            <p:blipFill>
              <a:blip r:embed="rId3"/>
              <a:stretch>
                <a:fillRect/>
              </a:stretch>
            </p:blipFill>
          </mc:Fallback>
        </mc:AlternateContent>
        <p:spPr>
          <a:xfrm>
            <a:off x="660400" y="762000"/>
            <a:ext cx="7797800" cy="5238676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4931591" y="1905000"/>
            <a:ext cx="291700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/>
              <a:t>Lueker</a:t>
            </a:r>
            <a:r>
              <a:rPr lang="en-US" dirty="0" smtClean="0"/>
              <a:t> et al 2009: SPT results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660400" y="6000676"/>
            <a:ext cx="709036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CCAT: 3x better angular resolution, multiple wavelength channels, 10x A</a:t>
            </a:r>
            <a:r>
              <a:rPr lang="en-US" dirty="0" smtClean="0">
                <a:latin typeface="Symbol" charset="2"/>
                <a:cs typeface="Symbol" charset="2"/>
              </a:rPr>
              <a:t>W</a:t>
            </a:r>
            <a:endParaRPr lang="en-US" dirty="0">
              <a:latin typeface="Symbol" charset="2"/>
              <a:cs typeface="Symbol" charset="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>
          <a:xfrm>
            <a:off x="76200" y="76200"/>
            <a:ext cx="3814763" cy="384175"/>
          </a:xfrm>
        </p:spPr>
        <p:txBody>
          <a:bodyPr wrap="none">
            <a:spAutoFit/>
          </a:bodyPr>
          <a:lstStyle/>
          <a:p>
            <a:pPr algn="l" eaLnBrk="1" hangingPunct="1">
              <a:lnSpc>
                <a:spcPct val="80000"/>
              </a:lnSpc>
            </a:pPr>
            <a:r>
              <a:rPr lang="en-US" altLang="ja-JP" sz="2400" b="1">
                <a:solidFill>
                  <a:srgbClr val="1822CD"/>
                </a:solidFill>
              </a:rPr>
              <a:t>very high-z GRB afterglows</a:t>
            </a:r>
          </a:p>
        </p:txBody>
      </p:sp>
      <p:sp>
        <p:nvSpPr>
          <p:cNvPr id="20483" name="Text Box 3"/>
          <p:cNvSpPr txBox="1">
            <a:spLocks noChangeArrowheads="1"/>
          </p:cNvSpPr>
          <p:nvPr/>
        </p:nvSpPr>
        <p:spPr bwMode="auto">
          <a:xfrm>
            <a:off x="152400" y="4724400"/>
            <a:ext cx="4514850" cy="915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>
              <a:lnSpc>
                <a:spcPct val="90000"/>
              </a:lnSpc>
              <a:buFontTx/>
              <a:buChar char="•"/>
            </a:pPr>
            <a:r>
              <a:rPr lang="en-US" altLang="ja-JP" sz="2000">
                <a:solidFill>
                  <a:srgbClr val="1822CD"/>
                </a:solidFill>
              </a:rPr>
              <a:t> GRBs at t~few hr are brightest in mm-IR</a:t>
            </a:r>
            <a:endParaRPr lang="en-US" altLang="ja-JP" sz="2000" b="1">
              <a:solidFill>
                <a:srgbClr val="1822CD"/>
              </a:solidFill>
            </a:endParaRPr>
          </a:p>
          <a:p>
            <a:pPr>
              <a:lnSpc>
                <a:spcPct val="90000"/>
              </a:lnSpc>
              <a:buFontTx/>
              <a:buChar char="•"/>
            </a:pPr>
            <a:r>
              <a:rPr lang="en-US" altLang="ja-JP" sz="2000">
                <a:solidFill>
                  <a:srgbClr val="1822CD"/>
                </a:solidFill>
              </a:rPr>
              <a:t> peak flux 0.1-1 mJy, nearly constant</a:t>
            </a:r>
            <a:endParaRPr lang="en-US" altLang="ja-JP" sz="2000" b="1">
              <a:solidFill>
                <a:srgbClr val="1822CD"/>
              </a:solidFill>
            </a:endParaRPr>
          </a:p>
          <a:p>
            <a:pPr>
              <a:lnSpc>
                <a:spcPct val="90000"/>
              </a:lnSpc>
            </a:pPr>
            <a:r>
              <a:rPr lang="en-US" altLang="ja-JP" sz="2000">
                <a:solidFill>
                  <a:srgbClr val="1822CD"/>
                </a:solidFill>
              </a:rPr>
              <a:t>  for z~5-30</a:t>
            </a:r>
            <a:r>
              <a:rPr lang="en-US" altLang="ja-JP" sz="2000" b="1">
                <a:solidFill>
                  <a:srgbClr val="1822CD"/>
                </a:solidFill>
              </a:rPr>
              <a:t> </a:t>
            </a:r>
            <a:r>
              <a:rPr lang="en-US" altLang="ja-JP" sz="2000">
                <a:solidFill>
                  <a:srgbClr val="1822CD"/>
                </a:solidFill>
              </a:rPr>
              <a:t>(redshift+time dilation)</a:t>
            </a:r>
          </a:p>
        </p:txBody>
      </p:sp>
      <p:sp>
        <p:nvSpPr>
          <p:cNvPr id="20484" name="Rectangle 9"/>
          <p:cNvSpPr>
            <a:spLocks noChangeArrowheads="1"/>
          </p:cNvSpPr>
          <p:nvPr/>
        </p:nvSpPr>
        <p:spPr bwMode="auto">
          <a:xfrm>
            <a:off x="228600" y="5791200"/>
            <a:ext cx="4414838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altLang="ja-JP" sz="2000" b="1" dirty="0">
                <a:solidFill>
                  <a:srgbClr val="ED181E"/>
                </a:solidFill>
              </a:rPr>
              <a:t>ALMA should detect </a:t>
            </a:r>
            <a:r>
              <a:rPr lang="en-US" altLang="ja-JP" sz="2000" b="1" dirty="0" err="1">
                <a:solidFill>
                  <a:srgbClr val="ED181E"/>
                </a:solidFill>
              </a:rPr>
              <a:t>GRBs</a:t>
            </a:r>
            <a:r>
              <a:rPr lang="en-US" altLang="ja-JP" sz="2000" b="1" dirty="0">
                <a:solidFill>
                  <a:srgbClr val="ED181E"/>
                </a:solidFill>
              </a:rPr>
              <a:t> from z~30!</a:t>
            </a:r>
          </a:p>
        </p:txBody>
      </p:sp>
      <p:pic>
        <p:nvPicPr>
          <p:cNvPr id="20485" name="Picture 14" descr="sg2t2t4h.eps                                                   0000C9B8Disk9                          BD636603: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381000"/>
            <a:ext cx="4386263" cy="4068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486" name="Picture 15" descr="sg2t2t3d.eps                                                   0000C9B8Disk9                          BD636603: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343400" y="381000"/>
            <a:ext cx="4386263" cy="4070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487" name="Picture 18" descr="lcg2t2z1530a.eps                                               00000013Disk9                          BD636603: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714875" y="4279900"/>
            <a:ext cx="4200525" cy="2578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488" name="Rectangle 19"/>
          <p:cNvSpPr>
            <a:spLocks noChangeArrowheads="1"/>
          </p:cNvSpPr>
          <p:nvPr/>
        </p:nvSpPr>
        <p:spPr bwMode="auto">
          <a:xfrm>
            <a:off x="7259638" y="4495800"/>
            <a:ext cx="1277937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altLang="ja-JP" sz="2000"/>
              <a:t>light curve</a:t>
            </a:r>
          </a:p>
        </p:txBody>
      </p:sp>
      <p:sp>
        <p:nvSpPr>
          <p:cNvPr id="20489" name="Rectangle 20"/>
          <p:cNvSpPr>
            <a:spLocks noChangeArrowheads="1"/>
          </p:cNvSpPr>
          <p:nvPr/>
        </p:nvSpPr>
        <p:spPr bwMode="auto">
          <a:xfrm>
            <a:off x="7467600" y="609600"/>
            <a:ext cx="903288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altLang="ja-JP" sz="2000"/>
              <a:t>spectra</a:t>
            </a:r>
          </a:p>
        </p:txBody>
      </p:sp>
      <p:sp>
        <p:nvSpPr>
          <p:cNvPr id="20490" name="Rectangle 21"/>
          <p:cNvSpPr>
            <a:spLocks noChangeArrowheads="1"/>
          </p:cNvSpPr>
          <p:nvPr/>
        </p:nvSpPr>
        <p:spPr bwMode="auto">
          <a:xfrm>
            <a:off x="3136900" y="593725"/>
            <a:ext cx="903288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altLang="ja-JP" sz="2000"/>
              <a:t>spectra</a:t>
            </a:r>
          </a:p>
        </p:txBody>
      </p:sp>
      <p:sp>
        <p:nvSpPr>
          <p:cNvPr id="20491" name="Rectangle 22"/>
          <p:cNvSpPr>
            <a:spLocks noChangeArrowheads="1"/>
          </p:cNvSpPr>
          <p:nvPr/>
        </p:nvSpPr>
        <p:spPr bwMode="auto">
          <a:xfrm>
            <a:off x="4191000" y="76200"/>
            <a:ext cx="4868863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altLang="ja-JP" sz="2000" b="1"/>
              <a:t>Inoue, Omukai &amp; Ciardi, astro-ph/0502218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914400" y="6400800"/>
            <a:ext cx="211033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(current record: </a:t>
            </a:r>
            <a:r>
              <a:rPr lang="en-US" dirty="0" err="1" smtClean="0"/>
              <a:t>z</a:t>
            </a:r>
            <a:r>
              <a:rPr lang="en-US" dirty="0" smtClean="0"/>
              <a:t>=8)</a:t>
            </a:r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7924800" y="6477000"/>
            <a:ext cx="124212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Inoue 2007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title"/>
          </p:nvPr>
        </p:nvSpPr>
        <p:spPr>
          <a:xfrm>
            <a:off x="76200" y="76200"/>
            <a:ext cx="4349750" cy="457200"/>
          </a:xfrm>
        </p:spPr>
        <p:txBody>
          <a:bodyPr wrap="none">
            <a:spAutoFit/>
          </a:bodyPr>
          <a:lstStyle/>
          <a:p>
            <a:pPr algn="l" eaLnBrk="1" hangingPunct="1"/>
            <a:r>
              <a:rPr lang="en-US" altLang="ja-JP" sz="2400" b="1">
                <a:solidFill>
                  <a:srgbClr val="1822CD"/>
                </a:solidFill>
              </a:rPr>
              <a:t>absorption lines in GRB spectra</a:t>
            </a:r>
            <a:endParaRPr lang="en-US" altLang="ja-JP">
              <a:solidFill>
                <a:schemeClr val="tx1"/>
              </a:solidFill>
            </a:endParaRPr>
          </a:p>
        </p:txBody>
      </p:sp>
      <p:pic>
        <p:nvPicPr>
          <p:cNvPr id="22531" name="Picture 28" descr="&#10;te10t1d3k.eps                                                  0000C9B8Disk9                          BD636603: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685800"/>
            <a:ext cx="4648200" cy="4279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532" name="Picture 29" descr="te10t10d3k.eps                                                 0000C9B8Disk9                          BD636603: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648200" y="685800"/>
            <a:ext cx="4622800" cy="426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2533" name="Text Box 30"/>
          <p:cNvSpPr txBox="1">
            <a:spLocks noChangeArrowheads="1"/>
          </p:cNvSpPr>
          <p:nvPr/>
        </p:nvSpPr>
        <p:spPr bwMode="auto">
          <a:xfrm>
            <a:off x="381000" y="5484813"/>
            <a:ext cx="1373188" cy="9159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>
              <a:lnSpc>
                <a:spcPct val="90000"/>
              </a:lnSpc>
              <a:buFontTx/>
              <a:buChar char="•"/>
            </a:pPr>
            <a:r>
              <a:rPr lang="en-US" altLang="ja-JP" sz="2000">
                <a:solidFill>
                  <a:srgbClr val="1822CD"/>
                </a:solidFill>
              </a:rPr>
              <a:t> HD</a:t>
            </a:r>
            <a:endParaRPr lang="en-US" altLang="ja-JP" sz="2000" b="1">
              <a:solidFill>
                <a:srgbClr val="1822CD"/>
              </a:solidFill>
            </a:endParaRPr>
          </a:p>
          <a:p>
            <a:pPr>
              <a:lnSpc>
                <a:spcPct val="90000"/>
              </a:lnSpc>
              <a:buFontTx/>
              <a:buChar char="•"/>
            </a:pPr>
            <a:r>
              <a:rPr lang="en-US" altLang="ja-JP" sz="2000">
                <a:solidFill>
                  <a:srgbClr val="1822CD"/>
                </a:solidFill>
              </a:rPr>
              <a:t> CO (high)</a:t>
            </a:r>
          </a:p>
          <a:p>
            <a:pPr>
              <a:lnSpc>
                <a:spcPct val="90000"/>
              </a:lnSpc>
              <a:buFontTx/>
              <a:buChar char="•"/>
            </a:pPr>
            <a:r>
              <a:rPr lang="en-US" altLang="ja-JP" sz="2000">
                <a:solidFill>
                  <a:srgbClr val="1822CD"/>
                </a:solidFill>
              </a:rPr>
              <a:t> [OI]</a:t>
            </a:r>
          </a:p>
        </p:txBody>
      </p:sp>
      <p:sp>
        <p:nvSpPr>
          <p:cNvPr id="22534" name="Rectangle 31"/>
          <p:cNvSpPr>
            <a:spLocks noChangeArrowheads="1"/>
          </p:cNvSpPr>
          <p:nvPr/>
        </p:nvSpPr>
        <p:spPr bwMode="auto">
          <a:xfrm>
            <a:off x="1839913" y="5486400"/>
            <a:ext cx="1666875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>
              <a:lnSpc>
                <a:spcPct val="90000"/>
              </a:lnSpc>
            </a:pPr>
            <a:r>
              <a:rPr lang="en-US" altLang="ja-JP" sz="2000" b="1">
                <a:solidFill>
                  <a:srgbClr val="ED181E"/>
                </a:solidFill>
              </a:rPr>
              <a:t>probe Pop III</a:t>
            </a:r>
          </a:p>
        </p:txBody>
      </p:sp>
      <p:sp>
        <p:nvSpPr>
          <p:cNvPr id="22535" name="Rectangle 32"/>
          <p:cNvSpPr>
            <a:spLocks noChangeArrowheads="1"/>
          </p:cNvSpPr>
          <p:nvPr/>
        </p:nvSpPr>
        <p:spPr bwMode="auto">
          <a:xfrm>
            <a:off x="1828800" y="5759450"/>
            <a:ext cx="438150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>
              <a:lnSpc>
                <a:spcPct val="90000"/>
              </a:lnSpc>
            </a:pPr>
            <a:r>
              <a:rPr lang="en-US" altLang="ja-JP" sz="2000" b="1">
                <a:solidFill>
                  <a:srgbClr val="ED181E"/>
                </a:solidFill>
              </a:rPr>
              <a:t>probe physical conditions (different J),</a:t>
            </a:r>
          </a:p>
          <a:p>
            <a:pPr>
              <a:lnSpc>
                <a:spcPct val="90000"/>
              </a:lnSpc>
            </a:pPr>
            <a:r>
              <a:rPr lang="en-US" altLang="ja-JP" sz="2000" b="1">
                <a:solidFill>
                  <a:srgbClr val="ED181E"/>
                </a:solidFill>
              </a:rPr>
              <a:t>Pop III-&gt;II transition</a:t>
            </a:r>
          </a:p>
        </p:txBody>
      </p:sp>
      <p:sp>
        <p:nvSpPr>
          <p:cNvPr id="22536" name="Rectangle 33"/>
          <p:cNvSpPr>
            <a:spLocks noChangeArrowheads="1"/>
          </p:cNvSpPr>
          <p:nvPr/>
        </p:nvSpPr>
        <p:spPr bwMode="auto">
          <a:xfrm>
            <a:off x="457200" y="5089525"/>
            <a:ext cx="1044575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altLang="ja-JP" sz="2000" b="1">
                <a:solidFill>
                  <a:srgbClr val="ED181E"/>
                </a:solidFill>
              </a:rPr>
              <a:t>ALMA:</a:t>
            </a:r>
          </a:p>
        </p:txBody>
      </p:sp>
      <p:sp>
        <p:nvSpPr>
          <p:cNvPr id="22537" name="Rectangle 35"/>
          <p:cNvSpPr>
            <a:spLocks noChangeArrowheads="1"/>
          </p:cNvSpPr>
          <p:nvPr/>
        </p:nvSpPr>
        <p:spPr bwMode="auto">
          <a:xfrm>
            <a:off x="4351338" y="136525"/>
            <a:ext cx="4868862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altLang="ja-JP" sz="2000" b="1"/>
              <a:t>Inoue, Omukai &amp; Ciardi, astro-ph/0502218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924800" y="6477000"/>
            <a:ext cx="124212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Inoue 2007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Picture 34" descr="naoj-picture.jpg                                               0006EA9DDisk9                          BAB4CD74: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038600" y="4298950"/>
            <a:ext cx="5029200" cy="2711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5603" name="Rectangle 2"/>
          <p:cNvSpPr>
            <a:spLocks noGrp="1" noChangeArrowheads="1"/>
          </p:cNvSpPr>
          <p:nvPr>
            <p:ph type="title"/>
          </p:nvPr>
        </p:nvSpPr>
        <p:spPr>
          <a:xfrm>
            <a:off x="76200" y="76200"/>
            <a:ext cx="2579688" cy="457200"/>
          </a:xfrm>
        </p:spPr>
        <p:txBody>
          <a:bodyPr wrap="none">
            <a:spAutoFit/>
          </a:bodyPr>
          <a:lstStyle/>
          <a:p>
            <a:pPr algn="l" eaLnBrk="1" hangingPunct="1"/>
            <a:r>
              <a:rPr lang="en-US" altLang="ja-JP" sz="2400" b="1">
                <a:solidFill>
                  <a:srgbClr val="1822CD"/>
                </a:solidFill>
              </a:rPr>
              <a:t>observing strategy</a:t>
            </a:r>
            <a:endParaRPr lang="en-US" altLang="ja-JP"/>
          </a:p>
        </p:txBody>
      </p:sp>
      <p:pic>
        <p:nvPicPr>
          <p:cNvPr id="25604" name="Picture 4" descr="swift_burst.jpg                                                0004A2D5Disk9                          BAB4CD74: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81000" y="533400"/>
            <a:ext cx="2274888" cy="2895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5605" name="Text Box 5"/>
          <p:cNvSpPr txBox="1">
            <a:spLocks noChangeArrowheads="1"/>
          </p:cNvSpPr>
          <p:nvPr/>
        </p:nvSpPr>
        <p:spPr bwMode="auto">
          <a:xfrm>
            <a:off x="457200" y="609600"/>
            <a:ext cx="116681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altLang="ja-JP" b="1">
                <a:solidFill>
                  <a:srgbClr val="ED181E"/>
                </a:solidFill>
              </a:rPr>
              <a:t>SWIFT</a:t>
            </a:r>
          </a:p>
        </p:txBody>
      </p:sp>
      <p:pic>
        <p:nvPicPr>
          <p:cNvPr id="25606" name="Picture 7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381000" y="3657600"/>
            <a:ext cx="2266950" cy="2971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2" name="Group 10"/>
          <p:cNvGrpSpPr>
            <a:grpSpLocks/>
          </p:cNvGrpSpPr>
          <p:nvPr/>
        </p:nvGrpSpPr>
        <p:grpSpPr bwMode="auto">
          <a:xfrm>
            <a:off x="1752600" y="1066800"/>
            <a:ext cx="685800" cy="685800"/>
            <a:chOff x="288" y="1776"/>
            <a:chExt cx="432" cy="432"/>
          </a:xfrm>
        </p:grpSpPr>
        <p:sp>
          <p:nvSpPr>
            <p:cNvPr id="25631" name="AutoShape 11"/>
            <p:cNvSpPr>
              <a:spLocks noChangeArrowheads="1"/>
            </p:cNvSpPr>
            <p:nvPr/>
          </p:nvSpPr>
          <p:spPr bwMode="auto">
            <a:xfrm>
              <a:off x="288" y="1776"/>
              <a:ext cx="432" cy="432"/>
            </a:xfrm>
            <a:prstGeom prst="irregularSeal1">
              <a:avLst/>
            </a:prstGeom>
            <a:solidFill>
              <a:srgbClr val="FFFF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632" name="Text Box 12"/>
            <p:cNvSpPr txBox="1">
              <a:spLocks noChangeArrowheads="1"/>
            </p:cNvSpPr>
            <p:nvPr/>
          </p:nvSpPr>
          <p:spPr bwMode="auto">
            <a:xfrm>
              <a:off x="288" y="1872"/>
              <a:ext cx="393" cy="2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altLang="ja-JP" sz="1600" b="1">
                  <a:solidFill>
                    <a:srgbClr val="ED181E"/>
                  </a:solidFill>
                </a:rPr>
                <a:t>GRB</a:t>
              </a:r>
              <a:endParaRPr lang="en-US" altLang="ja-JP" sz="1600">
                <a:solidFill>
                  <a:srgbClr val="ED181E"/>
                </a:solidFill>
              </a:endParaRPr>
            </a:p>
          </p:txBody>
        </p:sp>
      </p:grpSp>
      <p:grpSp>
        <p:nvGrpSpPr>
          <p:cNvPr id="3" name="Group 13"/>
          <p:cNvGrpSpPr>
            <a:grpSpLocks/>
          </p:cNvGrpSpPr>
          <p:nvPr/>
        </p:nvGrpSpPr>
        <p:grpSpPr bwMode="auto">
          <a:xfrm>
            <a:off x="304800" y="1295400"/>
            <a:ext cx="685800" cy="685800"/>
            <a:chOff x="288" y="1776"/>
            <a:chExt cx="432" cy="432"/>
          </a:xfrm>
        </p:grpSpPr>
        <p:sp>
          <p:nvSpPr>
            <p:cNvPr id="25629" name="AutoShape 14"/>
            <p:cNvSpPr>
              <a:spLocks noChangeArrowheads="1"/>
            </p:cNvSpPr>
            <p:nvPr/>
          </p:nvSpPr>
          <p:spPr bwMode="auto">
            <a:xfrm>
              <a:off x="288" y="1776"/>
              <a:ext cx="432" cy="432"/>
            </a:xfrm>
            <a:prstGeom prst="irregularSeal1">
              <a:avLst/>
            </a:prstGeom>
            <a:solidFill>
              <a:srgbClr val="FFFF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630" name="Text Box 15"/>
            <p:cNvSpPr txBox="1">
              <a:spLocks noChangeArrowheads="1"/>
            </p:cNvSpPr>
            <p:nvPr/>
          </p:nvSpPr>
          <p:spPr bwMode="auto">
            <a:xfrm>
              <a:off x="288" y="1872"/>
              <a:ext cx="393" cy="2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altLang="ja-JP" sz="1600" b="1">
                  <a:solidFill>
                    <a:srgbClr val="ED181E"/>
                  </a:solidFill>
                </a:rPr>
                <a:t>GRB</a:t>
              </a:r>
              <a:endParaRPr lang="en-US" altLang="ja-JP" sz="1600">
                <a:solidFill>
                  <a:srgbClr val="ED181E"/>
                </a:solidFill>
              </a:endParaRPr>
            </a:p>
          </p:txBody>
        </p:sp>
      </p:grpSp>
      <p:pic>
        <p:nvPicPr>
          <p:cNvPr id="25609" name="Picture 19" descr="k3m4_b1.jpg                                                    00063963Macintosh HD                   BEF816E4: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4648200" y="908050"/>
            <a:ext cx="3030538" cy="2368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5610" name="Line 20"/>
          <p:cNvSpPr>
            <a:spLocks noChangeShapeType="1"/>
          </p:cNvSpPr>
          <p:nvPr/>
        </p:nvSpPr>
        <p:spPr bwMode="auto">
          <a:xfrm>
            <a:off x="2819400" y="1981200"/>
            <a:ext cx="1676400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5611" name="Rectangle 21"/>
          <p:cNvSpPr>
            <a:spLocks noChangeArrowheads="1"/>
          </p:cNvSpPr>
          <p:nvPr/>
        </p:nvSpPr>
        <p:spPr bwMode="auto">
          <a:xfrm>
            <a:off x="2667000" y="1219200"/>
            <a:ext cx="13335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altLang="ja-JP" sz="2000" b="1">
                <a:solidFill>
                  <a:srgbClr val="0000FF"/>
                </a:solidFill>
              </a:rPr>
              <a:t>burst alert</a:t>
            </a:r>
          </a:p>
        </p:txBody>
      </p:sp>
      <p:sp>
        <p:nvSpPr>
          <p:cNvPr id="25612" name="Rectangle 22"/>
          <p:cNvSpPr>
            <a:spLocks noChangeArrowheads="1"/>
          </p:cNvSpPr>
          <p:nvPr/>
        </p:nvSpPr>
        <p:spPr bwMode="auto">
          <a:xfrm>
            <a:off x="2690813" y="1524000"/>
            <a:ext cx="2378075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altLang="ja-JP" sz="2000" b="1">
                <a:solidFill>
                  <a:srgbClr val="0000FF"/>
                </a:solidFill>
              </a:rPr>
              <a:t>arcmin(sec) location</a:t>
            </a:r>
          </a:p>
        </p:txBody>
      </p:sp>
      <p:sp>
        <p:nvSpPr>
          <p:cNvPr id="25613" name="Text Box 23"/>
          <p:cNvSpPr txBox="1">
            <a:spLocks noChangeArrowheads="1"/>
          </p:cNvSpPr>
          <p:nvPr/>
        </p:nvSpPr>
        <p:spPr bwMode="auto">
          <a:xfrm>
            <a:off x="4724400" y="685800"/>
            <a:ext cx="2906713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altLang="ja-JP" sz="2000" b="1">
                <a:solidFill>
                  <a:srgbClr val="ED181E"/>
                </a:solidFill>
              </a:rPr>
              <a:t>New Okayama Telescope</a:t>
            </a:r>
          </a:p>
        </p:txBody>
      </p:sp>
      <p:sp>
        <p:nvSpPr>
          <p:cNvPr id="25614" name="Rectangle 24"/>
          <p:cNvSpPr>
            <a:spLocks noChangeArrowheads="1"/>
          </p:cNvSpPr>
          <p:nvPr/>
        </p:nvSpPr>
        <p:spPr bwMode="auto">
          <a:xfrm>
            <a:off x="7285038" y="1736725"/>
            <a:ext cx="178435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altLang="ja-JP" sz="2000" b="1">
                <a:solidFill>
                  <a:srgbClr val="0000FF"/>
                </a:solidFill>
              </a:rPr>
              <a:t>arcsec location</a:t>
            </a:r>
            <a:endParaRPr lang="en-US" altLang="ja-JP" sz="2000" b="1">
              <a:solidFill>
                <a:srgbClr val="ED181E"/>
              </a:solidFill>
            </a:endParaRPr>
          </a:p>
        </p:txBody>
      </p:sp>
      <p:sp>
        <p:nvSpPr>
          <p:cNvPr id="25615" name="Rectangle 25"/>
          <p:cNvSpPr>
            <a:spLocks noChangeArrowheads="1"/>
          </p:cNvSpPr>
          <p:nvPr/>
        </p:nvSpPr>
        <p:spPr bwMode="auto">
          <a:xfrm>
            <a:off x="7291388" y="2041525"/>
            <a:ext cx="1855787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altLang="ja-JP" sz="2000" b="1">
                <a:solidFill>
                  <a:srgbClr val="0000FF"/>
                </a:solidFill>
              </a:rPr>
              <a:t>high-z selection</a:t>
            </a:r>
          </a:p>
        </p:txBody>
      </p:sp>
      <p:sp>
        <p:nvSpPr>
          <p:cNvPr id="25616" name="Line 26"/>
          <p:cNvSpPr>
            <a:spLocks noChangeShapeType="1"/>
          </p:cNvSpPr>
          <p:nvPr/>
        </p:nvSpPr>
        <p:spPr bwMode="auto">
          <a:xfrm>
            <a:off x="6324600" y="3429000"/>
            <a:ext cx="228600" cy="8382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5617" name="Text Box 27"/>
          <p:cNvSpPr txBox="1">
            <a:spLocks noChangeArrowheads="1"/>
          </p:cNvSpPr>
          <p:nvPr/>
        </p:nvSpPr>
        <p:spPr bwMode="auto">
          <a:xfrm>
            <a:off x="914400" y="5715000"/>
            <a:ext cx="11493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altLang="ja-JP" b="1">
                <a:solidFill>
                  <a:srgbClr val="ED181E"/>
                </a:solidFill>
              </a:rPr>
              <a:t>Subaru</a:t>
            </a:r>
          </a:p>
        </p:txBody>
      </p:sp>
      <p:sp>
        <p:nvSpPr>
          <p:cNvPr id="25618" name="Rectangle 28"/>
          <p:cNvSpPr>
            <a:spLocks noChangeArrowheads="1"/>
          </p:cNvSpPr>
          <p:nvPr/>
        </p:nvSpPr>
        <p:spPr bwMode="auto">
          <a:xfrm>
            <a:off x="4724400" y="365125"/>
            <a:ext cx="3068638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altLang="ja-JP" sz="2000">
                <a:solidFill>
                  <a:srgbClr val="ED181E"/>
                </a:solidFill>
              </a:rPr>
              <a:t>3m class NIR telescope e.g.</a:t>
            </a:r>
            <a:r>
              <a:rPr lang="en-US" altLang="ja-JP" sz="2000" b="1">
                <a:solidFill>
                  <a:srgbClr val="ED181E"/>
                </a:solidFill>
              </a:rPr>
              <a:t> </a:t>
            </a:r>
          </a:p>
        </p:txBody>
      </p:sp>
      <p:sp>
        <p:nvSpPr>
          <p:cNvPr id="25619" name="Rectangle 29"/>
          <p:cNvSpPr>
            <a:spLocks noChangeArrowheads="1"/>
          </p:cNvSpPr>
          <p:nvPr/>
        </p:nvSpPr>
        <p:spPr bwMode="auto">
          <a:xfrm>
            <a:off x="2819400" y="2041525"/>
            <a:ext cx="739775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altLang="ja-JP" sz="2000" b="1">
                <a:solidFill>
                  <a:srgbClr val="ED181E"/>
                </a:solidFill>
              </a:rPr>
              <a:t>~min</a:t>
            </a:r>
          </a:p>
        </p:txBody>
      </p:sp>
      <p:sp>
        <p:nvSpPr>
          <p:cNvPr id="25620" name="Rectangle 30"/>
          <p:cNvSpPr>
            <a:spLocks noChangeArrowheads="1"/>
          </p:cNvSpPr>
          <p:nvPr/>
        </p:nvSpPr>
        <p:spPr bwMode="auto">
          <a:xfrm>
            <a:off x="7620000" y="2346325"/>
            <a:ext cx="1171575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altLang="ja-JP" sz="2000" b="1">
                <a:solidFill>
                  <a:srgbClr val="0000FF"/>
                </a:solidFill>
              </a:rPr>
              <a:t>(photo-z)</a:t>
            </a:r>
          </a:p>
        </p:txBody>
      </p:sp>
      <p:sp>
        <p:nvSpPr>
          <p:cNvPr id="25621" name="Rectangle 31"/>
          <p:cNvSpPr>
            <a:spLocks noChangeArrowheads="1"/>
          </p:cNvSpPr>
          <p:nvPr/>
        </p:nvSpPr>
        <p:spPr bwMode="auto">
          <a:xfrm>
            <a:off x="2227263" y="4800600"/>
            <a:ext cx="1812925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altLang="ja-JP" sz="2000" b="1">
                <a:solidFill>
                  <a:srgbClr val="0000FF"/>
                </a:solidFill>
              </a:rPr>
              <a:t>spectroscopic z</a:t>
            </a:r>
          </a:p>
        </p:txBody>
      </p:sp>
      <p:sp>
        <p:nvSpPr>
          <p:cNvPr id="25622" name="Rectangle 32"/>
          <p:cNvSpPr>
            <a:spLocks noChangeArrowheads="1"/>
          </p:cNvSpPr>
          <p:nvPr/>
        </p:nvSpPr>
        <p:spPr bwMode="auto">
          <a:xfrm>
            <a:off x="5257800" y="3276600"/>
            <a:ext cx="8382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altLang="ja-JP" sz="2000" b="1">
                <a:solidFill>
                  <a:srgbClr val="ED181E"/>
                </a:solidFill>
              </a:rPr>
              <a:t>~hour</a:t>
            </a:r>
          </a:p>
        </p:txBody>
      </p:sp>
      <p:sp>
        <p:nvSpPr>
          <p:cNvPr id="25623" name="Rectangle 33"/>
          <p:cNvSpPr>
            <a:spLocks noChangeArrowheads="1"/>
          </p:cNvSpPr>
          <p:nvPr/>
        </p:nvSpPr>
        <p:spPr bwMode="auto">
          <a:xfrm>
            <a:off x="2717800" y="5638800"/>
            <a:ext cx="7112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altLang="ja-JP" sz="2000" b="1">
                <a:solidFill>
                  <a:srgbClr val="ED181E"/>
                </a:solidFill>
              </a:rPr>
              <a:t>~day</a:t>
            </a:r>
          </a:p>
        </p:txBody>
      </p:sp>
      <p:sp>
        <p:nvSpPr>
          <p:cNvPr id="25624" name="Text Box 35"/>
          <p:cNvSpPr txBox="1">
            <a:spLocks noChangeArrowheads="1"/>
          </p:cNvSpPr>
          <p:nvPr/>
        </p:nvSpPr>
        <p:spPr bwMode="auto">
          <a:xfrm>
            <a:off x="7723188" y="4419600"/>
            <a:ext cx="1116012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altLang="ja-JP" b="1">
                <a:solidFill>
                  <a:srgbClr val="ED181E"/>
                </a:solidFill>
              </a:rPr>
              <a:t>ALMA</a:t>
            </a:r>
          </a:p>
        </p:txBody>
      </p:sp>
      <p:sp>
        <p:nvSpPr>
          <p:cNvPr id="25625" name="Line 36"/>
          <p:cNvSpPr>
            <a:spLocks noChangeShapeType="1"/>
          </p:cNvSpPr>
          <p:nvPr/>
        </p:nvSpPr>
        <p:spPr bwMode="auto">
          <a:xfrm flipH="1">
            <a:off x="2819400" y="3429000"/>
            <a:ext cx="2209800" cy="6096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5626" name="Line 37"/>
          <p:cNvSpPr>
            <a:spLocks noChangeShapeType="1"/>
          </p:cNvSpPr>
          <p:nvPr/>
        </p:nvSpPr>
        <p:spPr bwMode="auto">
          <a:xfrm>
            <a:off x="2743200" y="5562600"/>
            <a:ext cx="1219200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5627" name="Rectangle 38"/>
          <p:cNvSpPr>
            <a:spLocks noChangeArrowheads="1"/>
          </p:cNvSpPr>
          <p:nvPr/>
        </p:nvSpPr>
        <p:spPr bwMode="auto">
          <a:xfrm>
            <a:off x="7075488" y="3657600"/>
            <a:ext cx="2068512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altLang="ja-JP" sz="2000" b="1">
                <a:solidFill>
                  <a:srgbClr val="0000FF"/>
                </a:solidFill>
              </a:rPr>
              <a:t>EXCITING</a:t>
            </a:r>
          </a:p>
          <a:p>
            <a:r>
              <a:rPr lang="en-US" altLang="ja-JP" sz="2000" b="1">
                <a:solidFill>
                  <a:srgbClr val="0000FF"/>
                </a:solidFill>
              </a:rPr>
              <a:t>NEW SCIENCE!</a:t>
            </a:r>
          </a:p>
        </p:txBody>
      </p:sp>
      <p:sp>
        <p:nvSpPr>
          <p:cNvPr id="25628" name="Rectangle 39"/>
          <p:cNvSpPr>
            <a:spLocks noChangeArrowheads="1"/>
          </p:cNvSpPr>
          <p:nvPr/>
        </p:nvSpPr>
        <p:spPr bwMode="auto">
          <a:xfrm>
            <a:off x="2227263" y="5105400"/>
            <a:ext cx="17780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altLang="ja-JP" sz="2000" b="1">
                <a:solidFill>
                  <a:srgbClr val="0000FF"/>
                </a:solidFill>
              </a:rPr>
              <a:t>opt./IR science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7848600" y="6564868"/>
            <a:ext cx="124212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Inoue 2007</a:t>
            </a:r>
            <a:endParaRPr lang="en-US" dirty="0"/>
          </a:p>
        </p:txBody>
      </p:sp>
      <p:sp>
        <p:nvSpPr>
          <p:cNvPr id="34" name="TextBox 33"/>
          <p:cNvSpPr txBox="1"/>
          <p:nvPr/>
        </p:nvSpPr>
        <p:spPr>
          <a:xfrm>
            <a:off x="4040188" y="3733800"/>
            <a:ext cx="292388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CCAT imaging</a:t>
            </a:r>
          </a:p>
          <a:p>
            <a:r>
              <a:rPr lang="en-US" dirty="0" smtClean="0"/>
              <a:t>CCAT wideband spectroscopy</a:t>
            </a:r>
            <a:endParaRPr lang="en-US" dirty="0"/>
          </a:p>
        </p:txBody>
      </p:sp>
      <p:sp>
        <p:nvSpPr>
          <p:cNvPr id="35" name="Line 20"/>
          <p:cNvSpPr>
            <a:spLocks noChangeShapeType="1"/>
          </p:cNvSpPr>
          <p:nvPr/>
        </p:nvSpPr>
        <p:spPr bwMode="auto">
          <a:xfrm>
            <a:off x="2819400" y="2346324"/>
            <a:ext cx="1220788" cy="1692275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36" name="Picture 2" descr="CCAT-Telescope 29Nov M3"/>
          <p:cNvPicPr>
            <a:picLocks noChangeAspect="1" noChangeArrowheads="1"/>
          </p:cNvPicPr>
          <p:nvPr/>
        </p:nvPicPr>
        <p:blipFill>
          <a:blip r:embed="rId7"/>
          <a:srcRect l="1584" r="5000" b="12059"/>
          <a:stretch>
            <a:fillRect/>
          </a:stretch>
        </p:blipFill>
        <p:spPr bwMode="auto">
          <a:xfrm>
            <a:off x="4114800" y="4343400"/>
            <a:ext cx="3251200" cy="2438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爆発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爆発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" grpId="0"/>
      <p:bldP spid="35" grpId="0" animBg="1"/>
    </p:bldLst>
  </p:timing>
</p:sld>
</file>

<file path=ppt/slides/slide5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6200"/>
            <a:ext cx="8229600" cy="838200"/>
          </a:xfrm>
        </p:spPr>
        <p:txBody>
          <a:bodyPr/>
          <a:lstStyle/>
          <a:p>
            <a:r>
              <a:rPr lang="en-US" dirty="0" smtClean="0"/>
              <a:t>Summary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14400"/>
            <a:ext cx="8229600" cy="5715000"/>
          </a:xfrm>
        </p:spPr>
        <p:txBody>
          <a:bodyPr>
            <a:normAutofit fontScale="77500" lnSpcReduction="20000"/>
          </a:bodyPr>
          <a:lstStyle/>
          <a:p>
            <a:r>
              <a:rPr lang="en-US" dirty="0" smtClean="0"/>
              <a:t>Science at </a:t>
            </a:r>
            <a:r>
              <a:rPr lang="en-US" dirty="0" err="1" smtClean="0"/>
              <a:t>submillimeter</a:t>
            </a:r>
            <a:r>
              <a:rPr lang="en-US" dirty="0" smtClean="0"/>
              <a:t> wavelengths is rich and compelling</a:t>
            </a:r>
          </a:p>
          <a:p>
            <a:pPr lvl="1"/>
            <a:r>
              <a:rPr lang="en-US" dirty="0" smtClean="0"/>
              <a:t>Solar system, star &amp; planet formation, galaxy formation and evolution, cosmology</a:t>
            </a:r>
          </a:p>
          <a:p>
            <a:r>
              <a:rPr lang="en-US" dirty="0" err="1" smtClean="0"/>
              <a:t>Submillimeter</a:t>
            </a:r>
            <a:r>
              <a:rPr lang="en-US" dirty="0" smtClean="0"/>
              <a:t> astronomy is entering a new phase</a:t>
            </a:r>
          </a:p>
          <a:p>
            <a:pPr lvl="1"/>
            <a:r>
              <a:rPr lang="en-US" dirty="0" smtClean="0"/>
              <a:t>Detector arrays will be cheap and plentiful</a:t>
            </a:r>
          </a:p>
          <a:p>
            <a:pPr lvl="1"/>
            <a:r>
              <a:rPr lang="en-US" dirty="0" smtClean="0"/>
              <a:t>Will enable megapixel cameras, multi-object spectrometers</a:t>
            </a:r>
          </a:p>
          <a:p>
            <a:r>
              <a:rPr lang="en-US" dirty="0" smtClean="0"/>
              <a:t>CCAT is designed to capitalize on advances in </a:t>
            </a:r>
            <a:r>
              <a:rPr lang="en-US" dirty="0" err="1" smtClean="0"/>
              <a:t>submm</a:t>
            </a:r>
            <a:r>
              <a:rPr lang="en-US" dirty="0" smtClean="0"/>
              <a:t> detector arrays</a:t>
            </a:r>
          </a:p>
          <a:p>
            <a:pPr lvl="1"/>
            <a:r>
              <a:rPr lang="en-US" dirty="0" smtClean="0"/>
              <a:t>Large, highly accurate single dish</a:t>
            </a:r>
          </a:p>
          <a:p>
            <a:pPr lvl="1"/>
            <a:r>
              <a:rPr lang="en-US" dirty="0" smtClean="0"/>
              <a:t>Excellent site</a:t>
            </a:r>
          </a:p>
          <a:p>
            <a:pPr lvl="1"/>
            <a:r>
              <a:rPr lang="en-US" dirty="0" smtClean="0"/>
              <a:t>Maximum available FOV</a:t>
            </a:r>
          </a:p>
          <a:p>
            <a:r>
              <a:rPr lang="en-US" dirty="0" smtClean="0"/>
              <a:t>There’s a lot of work to be done:</a:t>
            </a:r>
          </a:p>
          <a:p>
            <a:pPr lvl="1"/>
            <a:r>
              <a:rPr lang="en-US" dirty="0" smtClean="0"/>
              <a:t>Revisit instrumentation plan: camera evolution, MOS</a:t>
            </a:r>
          </a:p>
          <a:p>
            <a:pPr lvl="1"/>
            <a:r>
              <a:rPr lang="en-US" dirty="0" smtClean="0"/>
              <a:t>Update CCAT science case to exploit new instrumentation</a:t>
            </a:r>
          </a:p>
          <a:p>
            <a:pPr lvl="1"/>
            <a:r>
              <a:rPr lang="en-US" dirty="0" smtClean="0"/>
              <a:t>Build CCAT !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844</TotalTime>
  <Words>2321</Words>
  <Application>Microsoft Macintosh PowerPoint</Application>
  <PresentationFormat>On-screen Show (4:3)</PresentationFormat>
  <Paragraphs>367</Paragraphs>
  <Slides>58</Slides>
  <Notes>22</Notes>
  <HiddenSlides>0</HiddenSlides>
  <MMClips>0</MMClips>
  <ScaleCrop>false</ScaleCrop>
  <HeadingPairs>
    <vt:vector size="6" baseType="variant">
      <vt:variant>
        <vt:lpstr>Design Template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58</vt:i4>
      </vt:variant>
    </vt:vector>
  </HeadingPairs>
  <TitlesOfParts>
    <vt:vector size="60" baseType="lpstr">
      <vt:lpstr>Office Theme</vt:lpstr>
      <vt:lpstr>Picture</vt:lpstr>
      <vt:lpstr>Surveying the Submillimeter Universe with CCAT</vt:lpstr>
      <vt:lpstr>Brief History</vt:lpstr>
      <vt:lpstr>Early mm-wave astronomy</vt:lpstr>
      <vt:lpstr>Bolometers (S. Langley, 1878)</vt:lpstr>
      <vt:lpstr>Airborne astronomy, 1970 Low &amp; Aumann, ApJ 162</vt:lpstr>
      <vt:lpstr>Low &amp; Tucker, 1968</vt:lpstr>
      <vt:lpstr>1983: IRAS finds ULIRGS</vt:lpstr>
      <vt:lpstr>1996: COBE Discovers Cosmic Infrared Background Puget et al 1996; Hauser &amp; Dwek 1998</vt:lpstr>
      <vt:lpstr>Light in the universe</vt:lpstr>
      <vt:lpstr>SCUBA, 1997 Smail, Ivison &amp; Blain ApJ 490, L5</vt:lpstr>
      <vt:lpstr>Herschel &amp; Planck</vt:lpstr>
      <vt:lpstr>Submm Galaxies Near and Far</vt:lpstr>
      <vt:lpstr>A nearby galaxy merger NGC 4038/4039 – the “antennae”</vt:lpstr>
      <vt:lpstr>GOODS 850-5: SMG at z = 4</vt:lpstr>
      <vt:lpstr>GOODS 850-5 (z = 4) vs. Arp 220 (z = 0.018)</vt:lpstr>
      <vt:lpstr>Evolution of a massive merger</vt:lpstr>
      <vt:lpstr>Explaining SMGs: semi-analytic model</vt:lpstr>
      <vt:lpstr>Explaining SMGs</vt:lpstr>
      <vt:lpstr>Are SMGs really mergers ?</vt:lpstr>
      <vt:lpstr>Wish List</vt:lpstr>
      <vt:lpstr>CSO and CCAT</vt:lpstr>
      <vt:lpstr>Chajnantor Plateau (5000 m)</vt:lpstr>
      <vt:lpstr>Slide 23</vt:lpstr>
      <vt:lpstr>Slide 24</vt:lpstr>
      <vt:lpstr>Atmospheric Transmission (model)</vt:lpstr>
      <vt:lpstr>Atacama Large Millimeter Array ALMA</vt:lpstr>
      <vt:lpstr>CCAT &amp; ALMA</vt:lpstr>
      <vt:lpstr>Confusion Limit Lagache G., Dole, H. Puget J-L., et al, 2004 http://www.ias.u-psud.fr/irgalaxies </vt:lpstr>
      <vt:lpstr>Slide 29</vt:lpstr>
      <vt:lpstr>Selecting high-redshift candidates</vt:lpstr>
      <vt:lpstr>Submm array detectors enable CCAT</vt:lpstr>
      <vt:lpstr>Slide 32</vt:lpstr>
      <vt:lpstr>SCUBA 2 Multiplexer</vt:lpstr>
      <vt:lpstr>1961: STJ detector proposed</vt:lpstr>
      <vt:lpstr>1958: Mattis &amp; Bardeen</vt:lpstr>
      <vt:lpstr>MKIDs: superconducting microresonator detectors</vt:lpstr>
      <vt:lpstr>Far-IR TiN MKID Array Cardiff “LEKID” geometry, Doyle et al.</vt:lpstr>
      <vt:lpstr>MKID Sensitivity</vt:lpstr>
      <vt:lpstr>Multiplexing</vt:lpstr>
      <vt:lpstr>Multichannel Readout Electronics Omnisys AB, Gothenburg Sweden</vt:lpstr>
      <vt:lpstr>Forecast</vt:lpstr>
      <vt:lpstr>CCAT with CFRP truss</vt:lpstr>
      <vt:lpstr>CCAT 1° FoV instrument layout</vt:lpstr>
      <vt:lpstr>CCAT compound panel details</vt:lpstr>
      <vt:lpstr>WaFIRS compact waveguide spectrometer</vt:lpstr>
      <vt:lpstr>Slide 46</vt:lpstr>
      <vt:lpstr>Z-Spec high-redshift measurements</vt:lpstr>
      <vt:lpstr>Alternative concepts for submm MOS</vt:lpstr>
      <vt:lpstr>C+ can be used for redshifts with CCAT</vt:lpstr>
      <vt:lpstr>Other science topics</vt:lpstr>
      <vt:lpstr>Debris Disks</vt:lpstr>
      <vt:lpstr>TNOs with CCAT</vt:lpstr>
      <vt:lpstr>TNOs with CCAT</vt:lpstr>
      <vt:lpstr>SZ Surveys with CCAT ?</vt:lpstr>
      <vt:lpstr>very high-z GRB afterglows</vt:lpstr>
      <vt:lpstr>absorption lines in GRB spectra</vt:lpstr>
      <vt:lpstr>observing strategy</vt:lpstr>
      <vt:lpstr>Summary</vt:lpstr>
    </vt:vector>
  </TitlesOfParts>
  <Company>Caltech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Stephen Padin</dc:creator>
  <cp:lastModifiedBy>Jonas Zmuidzinas</cp:lastModifiedBy>
  <cp:revision>55</cp:revision>
  <dcterms:created xsi:type="dcterms:W3CDTF">2010-03-11T22:09:03Z</dcterms:created>
  <dcterms:modified xsi:type="dcterms:W3CDTF">2010-03-11T22:10:19Z</dcterms:modified>
</cp:coreProperties>
</file>